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8" r:id="rId4"/>
    <p:sldMasterId id="2147483679" r:id="rId5"/>
    <p:sldMasterId id="2147483680" r:id="rId6"/>
    <p:sldMasterId id="214748368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637b45bd7_2_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6637b45bd7_2_56:notes"/>
          <p:cNvSpPr/>
          <p:nvPr>
            <p:ph idx="2" type="sldImg"/>
          </p:nvPr>
        </p:nvSpPr>
        <p:spPr>
          <a:xfrm>
            <a:off x="686445" y="1143000"/>
            <a:ext cx="5485111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637b45bd7_3_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36637b45bd7_3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6637b45bd7_3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637b45bd7_3_6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6637b45bd7_3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6637b45bd7_3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637b45bd7_3_7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6637b45bd7_3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6637b45bd7_3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637b45bd7_3_8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36637b45bd7_3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6637b45bd7_3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637b45bd7_3_13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6637b45bd7_3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6637b45bd7_3_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666bb8fd98_0_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666bb8fd9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666bb8fd9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637b45bd7_3_14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36637b45bd7_3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6637b45bd7_3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637b45bd7_3_16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6637b45bd7_3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6637b45bd7_3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6637b45bd7_3_17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36637b45bd7_3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6637b45bd7_3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637b45bd7_3_18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36637b45bd7_3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36637b45bd7_3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637b45bd7_2_94:notes"/>
          <p:cNvSpPr/>
          <p:nvPr>
            <p:ph idx="2" type="sldImg"/>
          </p:nvPr>
        </p:nvSpPr>
        <p:spPr>
          <a:xfrm>
            <a:off x="686445" y="1143000"/>
            <a:ext cx="5485111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36637b45bd7_2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6637b45bd7_2_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637b45bd7_3_19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36637b45bd7_3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6637b45bd7_3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6637b45bd7_3_20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6637b45bd7_3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36637b45bd7_3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6637b45bd7_3_21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36637b45bd7_3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6637b45bd7_3_2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6637b45bd7_3_24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36637b45bd7_3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6637b45bd7_3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6637b45bd7_3_25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36637b45bd7_3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6637b45bd7_3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6637b45bd7_3_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36637b45bd7_3_34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637b45bd7_0_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6637b45bd7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6637b45bd7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637b45bd7_3_23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36637b45bd7_3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6637b45bd7_3_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637b45bd7_0_4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6637b45bd7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36637b45bd7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637b45bd7_0_9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6637b45bd7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6637b45bd7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637b45bd7_0_10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36637b45bd7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6637b45bd7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637b45bd7_3_1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6637b45bd7_3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6637b45bd7_3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637b45bd7_0_11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36637b45bd7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6637b45bd7_0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52.pn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Relationship Id="rId3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Relationship Id="rId3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190500" y="192703"/>
            <a:ext cx="5762625" cy="1370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0643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3">
  <p:cSld name="обложка фото 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2" cy="514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87608" y="-2877"/>
            <a:ext cx="9135563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/>
          <p:nvPr/>
        </p:nvSpPr>
        <p:spPr>
          <a:xfrm>
            <a:off x="-1" y="-2877"/>
            <a:ext cx="9143999" cy="514351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193347" y="17684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47" y="3530643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2">
  <p:cSld name="обложка фото 2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79"/>
            <a:ext cx="9139793" cy="51411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/>
          <p:nvPr/>
        </p:nvSpPr>
        <p:spPr>
          <a:xfrm>
            <a:off x="0" y="-1"/>
            <a:ext cx="9143999" cy="514351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190500" y="192703"/>
            <a:ext cx="5762625" cy="1370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0643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1">
  <p:cSld name="обложка фото 1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78"/>
            <a:ext cx="9139791" cy="514113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/>
          <p:nvPr/>
        </p:nvSpPr>
        <p:spPr>
          <a:xfrm>
            <a:off x="1" y="-1"/>
            <a:ext cx="9143999" cy="514351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7"/>
          <p:cNvSpPr/>
          <p:nvPr/>
        </p:nvSpPr>
        <p:spPr>
          <a:xfrm>
            <a:off x="190500" y="192703"/>
            <a:ext cx="5762625" cy="1370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0643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ожка фото 4">
  <p:cSld name="обожка фото 4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8" name="Google Shape;7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0643"/>
            <a:ext cx="8760969" cy="144452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193347" y="17684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1" name="Google Shape;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4">
  <p:cSld name="обложка фото мал 4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3" name="Google Shape;8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9725" y="4171971"/>
            <a:ext cx="799362" cy="780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8" y="182984"/>
            <a:ext cx="8764431" cy="20935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190499" y="2498084"/>
            <a:ext cx="7744133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5">
  <p:cSld name="обложка фото мал 5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1726" y="174464"/>
            <a:ext cx="8759672" cy="2093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" name="Google Shape;8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1971"/>
            <a:ext cx="799362" cy="78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190499" y="2498084"/>
            <a:ext cx="7744133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6">
  <p:cSld name="обложка фото мал 6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174464"/>
            <a:ext cx="8759672" cy="2093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2" name="Google Shape;9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1971"/>
            <a:ext cx="799362" cy="78032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190499" y="2498084"/>
            <a:ext cx="7744133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">
  <p:cSld name="обложка градиент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47469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97" name="Google Shape;9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2240"/>
            <a:ext cx="799362" cy="78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3">
  <p:cSld name="обложка градиент 3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47469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101" name="Google Shape;10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2240"/>
            <a:ext cx="799362" cy="78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2">
  <p:cSld name="обложка градиент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4" name="Google Shape;10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2240"/>
            <a:ext cx="799362" cy="78032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_инверсия">
  <p:cSld name="основной_инверсия"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0096"/>
            <a:ext cx="750298" cy="12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8237" y="174464"/>
            <a:ext cx="19508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>
            <p:ph idx="1" type="body"/>
          </p:nvPr>
        </p:nvSpPr>
        <p:spPr>
          <a:xfrm>
            <a:off x="198521" y="187945"/>
            <a:ext cx="4148396" cy="50016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6"/>
          <p:cNvSpPr txBox="1"/>
          <p:nvPr>
            <p:ph idx="2" type="body"/>
          </p:nvPr>
        </p:nvSpPr>
        <p:spPr>
          <a:xfrm>
            <a:off x="198521" y="891401"/>
            <a:ext cx="3301424" cy="22506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">
  <p:cSld name="основной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3" name="Google Shape;11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464"/>
            <a:ext cx="195263" cy="1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4850096"/>
            <a:ext cx="750298" cy="123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>
            <p:ph idx="1" type="body"/>
          </p:nvPr>
        </p:nvSpPr>
        <p:spPr>
          <a:xfrm>
            <a:off x="198521" y="187945"/>
            <a:ext cx="4148396" cy="50016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2" type="body"/>
          </p:nvPr>
        </p:nvSpPr>
        <p:spPr>
          <a:xfrm>
            <a:off x="198521" y="891401"/>
            <a:ext cx="3301424" cy="22506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пустой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/>
          <p:nvPr/>
        </p:nvSpPr>
        <p:spPr>
          <a:xfrm>
            <a:off x="190500" y="192703"/>
            <a:ext cx="5762700" cy="13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9"/>
          <p:cNvSpPr txBox="1"/>
          <p:nvPr>
            <p:ph idx="1" type="body"/>
          </p:nvPr>
        </p:nvSpPr>
        <p:spPr>
          <a:xfrm>
            <a:off x="198521" y="192703"/>
            <a:ext cx="7244400" cy="2262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1" name="Google Shape;12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0643"/>
            <a:ext cx="8760972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8451" y="912210"/>
            <a:ext cx="1640754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_инверсия">
  <p:cSld name="основной_инверсия"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0096"/>
            <a:ext cx="750298" cy="12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8237" y="174464"/>
            <a:ext cx="19508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/>
          <p:nvPr>
            <p:ph idx="1" type="body"/>
          </p:nvPr>
        </p:nvSpPr>
        <p:spPr>
          <a:xfrm>
            <a:off x="198521" y="187945"/>
            <a:ext cx="4148400" cy="500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31"/>
          <p:cNvSpPr txBox="1"/>
          <p:nvPr>
            <p:ph idx="2" type="body"/>
          </p:nvPr>
        </p:nvSpPr>
        <p:spPr>
          <a:xfrm>
            <a:off x="198521" y="891401"/>
            <a:ext cx="3301500" cy="225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">
  <p:cSld name="основной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0" name="Google Shape;13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464"/>
            <a:ext cx="195263" cy="1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4850096"/>
            <a:ext cx="750298" cy="123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2"/>
          <p:cNvSpPr txBox="1"/>
          <p:nvPr>
            <p:ph idx="1" type="body"/>
          </p:nvPr>
        </p:nvSpPr>
        <p:spPr>
          <a:xfrm>
            <a:off x="198521" y="187945"/>
            <a:ext cx="4148400" cy="500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2"/>
          <p:cNvSpPr txBox="1"/>
          <p:nvPr>
            <p:ph idx="2" type="body"/>
          </p:nvPr>
        </p:nvSpPr>
        <p:spPr>
          <a:xfrm>
            <a:off x="198521" y="891401"/>
            <a:ext cx="3301500" cy="225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" name="Google Shape;134;p32" title="Grou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906" y="4835927"/>
            <a:ext cx="746831" cy="13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 1">
  <p:cSld name="основной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6" name="Google Shape;13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464"/>
            <a:ext cx="19526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3"/>
          <p:cNvSpPr txBox="1"/>
          <p:nvPr>
            <p:ph idx="1" type="body"/>
          </p:nvPr>
        </p:nvSpPr>
        <p:spPr>
          <a:xfrm>
            <a:off x="198521" y="187945"/>
            <a:ext cx="4148400" cy="500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33"/>
          <p:cNvSpPr txBox="1"/>
          <p:nvPr>
            <p:ph idx="2" type="body"/>
          </p:nvPr>
        </p:nvSpPr>
        <p:spPr>
          <a:xfrm>
            <a:off x="198521" y="891401"/>
            <a:ext cx="3301500" cy="225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пустой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20">
          <p15:clr>
            <a:srgbClr val="F26B43"/>
          </p15:clr>
        </p15:guide>
        <p15:guide id="3" pos="5640">
          <p15:clr>
            <a:srgbClr val="F26B43"/>
          </p15:clr>
        </p15:guide>
        <p15:guide id="4" orient="horz" pos="3107">
          <p15:clr>
            <a:srgbClr val="F26B43"/>
          </p15:clr>
        </p15:guide>
        <p15:guide id="5" orient="horz" pos="110">
          <p15:clr>
            <a:srgbClr val="F26B43"/>
          </p15:clr>
        </p15:guide>
        <p15:guide id="6" pos="256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20">
          <p15:clr>
            <a:srgbClr val="F26B43"/>
          </p15:clr>
        </p15:guide>
        <p15:guide id="4" orient="horz" pos="110">
          <p15:clr>
            <a:srgbClr val="F26B43"/>
          </p15:clr>
        </p15:guide>
        <p15:guide id="5" pos="5640">
          <p15:clr>
            <a:srgbClr val="F26B43"/>
          </p15:clr>
        </p15:guide>
        <p15:guide id="6" orient="horz" pos="313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20">
          <p15:clr>
            <a:srgbClr val="F26B43"/>
          </p15:clr>
        </p15:guide>
        <p15:guide id="4" orient="horz" pos="110">
          <p15:clr>
            <a:srgbClr val="F26B43"/>
          </p15:clr>
        </p15:guide>
        <p15:guide id="5" pos="5640">
          <p15:clr>
            <a:srgbClr val="F26B43"/>
          </p15:clr>
        </p15:guide>
        <p15:guide id="6" orient="horz" pos="31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adv.lamoda.ru/ads-banner-guide.pdf" TargetMode="External"/><Relationship Id="rId4" Type="http://schemas.openxmlformats.org/officeDocument/2006/relationships/hyperlink" Target="https://adv.lamoda.ru/sku-banner-guide.pdf" TargetMode="External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lamoda.ru/b/35249/brand-nume/" TargetMode="External"/><Relationship Id="rId4" Type="http://schemas.openxmlformats.org/officeDocument/2006/relationships/hyperlink" Target="https://www.lamoda.ru/cb/355-35249/clothes-zhenskaya-odezhda-nume/" TargetMode="External"/><Relationship Id="rId5" Type="http://schemas.openxmlformats.org/officeDocument/2006/relationships/hyperlink" Target="https://www.lamoda.ru/cb/355-35249/clothes-zhenskaya-odezhda-nume/?sort=new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dv.lamoda.ru/ads-banner-guide.pdf" TargetMode="External"/><Relationship Id="rId4" Type="http://schemas.openxmlformats.org/officeDocument/2006/relationships/hyperlink" Target="https://adv.lamoda.ru/sku-banner-guide.pdf" TargetMode="External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slide" Target="/ppt/slides/slide5.xml"/><Relationship Id="rId10" Type="http://schemas.openxmlformats.org/officeDocument/2006/relationships/slide" Target="/ppt/slides/slide25.xml"/><Relationship Id="rId9" Type="http://schemas.openxmlformats.org/officeDocument/2006/relationships/slide" Target="/ppt/slides/slide24.xml"/><Relationship Id="rId5" Type="http://schemas.openxmlformats.org/officeDocument/2006/relationships/slide" Target="/ppt/slides/slide6.xml"/><Relationship Id="rId6" Type="http://schemas.openxmlformats.org/officeDocument/2006/relationships/slide" Target="/ppt/slides/slide8.xml"/><Relationship Id="rId7" Type="http://schemas.openxmlformats.org/officeDocument/2006/relationships/slide" Target="/ppt/slides/slide12.xml"/><Relationship Id="rId8" Type="http://schemas.openxmlformats.org/officeDocument/2006/relationships/slide" Target="/ppt/slides/slide23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idx="1" type="body"/>
          </p:nvPr>
        </p:nvSpPr>
        <p:spPr>
          <a:xfrm>
            <a:off x="198521" y="192703"/>
            <a:ext cx="7244270" cy="22626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ru" sz="5000"/>
              <a:t>Аукционная CPC баннерная реклама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/>
          <p:nvPr/>
        </p:nvSpPr>
        <p:spPr>
          <a:xfrm>
            <a:off x="6586300" y="911263"/>
            <a:ext cx="25578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7: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Выберите платформы, на которых будет показываться баннер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Укажите категории каталога, в которых показывать баннер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arenR"/>
            </a:pPr>
            <a:r>
              <a:rPr lang="ru" sz="1000"/>
              <a:t>Должна быть выбрана хотя бы одна платформа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arenR"/>
            </a:pPr>
            <a:r>
              <a:rPr lang="ru" sz="1000"/>
              <a:t>Если выбрано “Все категории” - баннер будет показываться во всех категориях каталога, включая «Красота» и «Дом»</a:t>
            </a:r>
            <a:endParaRPr sz="10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ru" sz="1000"/>
              <a:t>Чтобы выбрать отдельную категорию, нужно снять галочку с варианта “Все категории” и выбрать нужную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Шаг 8: 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Нажать “Сохранить”</a:t>
            </a:r>
            <a:endParaRPr sz="900"/>
          </a:p>
        </p:txBody>
      </p:sp>
      <p:pic>
        <p:nvPicPr>
          <p:cNvPr id="255" name="Google Shape;2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963025"/>
            <a:ext cx="6395799" cy="36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4"/>
          <p:cNvSpPr/>
          <p:nvPr/>
        </p:nvSpPr>
        <p:spPr>
          <a:xfrm rot="-626249">
            <a:off x="3496770" y="2788631"/>
            <a:ext cx="336162" cy="332754"/>
          </a:xfrm>
          <a:prstGeom prst="roundRect">
            <a:avLst>
              <a:gd fmla="val 16667" name="adj"/>
            </a:avLst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</a:t>
            </a:r>
            <a:endParaRPr/>
          </a:p>
        </p:txBody>
      </p:sp>
      <p:sp>
        <p:nvSpPr>
          <p:cNvPr id="257" name="Google Shape;257;p44"/>
          <p:cNvSpPr/>
          <p:nvPr/>
        </p:nvSpPr>
        <p:spPr>
          <a:xfrm rot="-625829">
            <a:off x="1732096" y="4180423"/>
            <a:ext cx="318157" cy="290036"/>
          </a:xfrm>
          <a:prstGeom prst="roundRect">
            <a:avLst>
              <a:gd fmla="val 16667" name="adj"/>
            </a:avLst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8</a:t>
            </a:r>
            <a:endParaRPr/>
          </a:p>
        </p:txBody>
      </p:sp>
      <p:sp>
        <p:nvSpPr>
          <p:cNvPr id="258" name="Google Shape;258;p44"/>
          <p:cNvSpPr/>
          <p:nvPr/>
        </p:nvSpPr>
        <p:spPr>
          <a:xfrm>
            <a:off x="3347438" y="264510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</a:t>
            </a:r>
            <a:endParaRPr/>
          </a:p>
        </p:txBody>
      </p:sp>
      <p:sp>
        <p:nvSpPr>
          <p:cNvPr id="259" name="Google Shape;259;p44"/>
          <p:cNvSpPr/>
          <p:nvPr/>
        </p:nvSpPr>
        <p:spPr>
          <a:xfrm>
            <a:off x="1573763" y="401555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8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6" name="Google Shape;26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5"/>
          <p:cNvSpPr txBox="1"/>
          <p:nvPr/>
        </p:nvSpPr>
        <p:spPr>
          <a:xfrm>
            <a:off x="6656350" y="1218200"/>
            <a:ext cx="2487600" cy="3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Рекламная кампания успешно создана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Теперь необходимо добавить в нее баннер</a:t>
            </a:r>
            <a:endParaRPr sz="900"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038950"/>
            <a:ext cx="6465850" cy="349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" name="Google Shape;27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810800"/>
            <a:ext cx="6423224" cy="35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6"/>
          <p:cNvSpPr txBox="1"/>
          <p:nvPr/>
        </p:nvSpPr>
        <p:spPr>
          <a:xfrm>
            <a:off x="6613725" y="1127125"/>
            <a:ext cx="2530200" cy="3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1: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Нажмите “Добавить баннер”</a:t>
            </a:r>
            <a:endParaRPr sz="1200"/>
          </a:p>
        </p:txBody>
      </p:sp>
      <p:sp>
        <p:nvSpPr>
          <p:cNvPr id="278" name="Google Shape;278;p46"/>
          <p:cNvSpPr/>
          <p:nvPr/>
        </p:nvSpPr>
        <p:spPr>
          <a:xfrm>
            <a:off x="5701513" y="315682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5" name="Google Shape;28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7"/>
          <p:cNvSpPr txBox="1"/>
          <p:nvPr/>
        </p:nvSpPr>
        <p:spPr>
          <a:xfrm>
            <a:off x="6683200" y="1127125"/>
            <a:ext cx="2460600" cy="3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2: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Выберите баннер, который вы хотите добавить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3: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Нажмите “Далее”</a:t>
            </a:r>
            <a:endParaRPr sz="1200"/>
          </a:p>
        </p:txBody>
      </p:sp>
      <p:pic>
        <p:nvPicPr>
          <p:cNvPr id="287" name="Google Shape;2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071688"/>
            <a:ext cx="6492702" cy="30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7"/>
          <p:cNvSpPr/>
          <p:nvPr/>
        </p:nvSpPr>
        <p:spPr>
          <a:xfrm>
            <a:off x="1621638" y="96607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</a:t>
            </a:r>
            <a:endParaRPr/>
          </a:p>
        </p:txBody>
      </p:sp>
      <p:cxnSp>
        <p:nvCxnSpPr>
          <p:cNvPr id="289" name="Google Shape;289;p47"/>
          <p:cNvCxnSpPr>
            <a:stCxn id="288" idx="4"/>
          </p:cNvCxnSpPr>
          <p:nvPr/>
        </p:nvCxnSpPr>
        <p:spPr>
          <a:xfrm flipH="1">
            <a:off x="957738" y="1585875"/>
            <a:ext cx="981300" cy="271500"/>
          </a:xfrm>
          <a:prstGeom prst="straightConnector1">
            <a:avLst/>
          </a:prstGeom>
          <a:noFill/>
          <a:ln cap="flat" cmpd="sng" w="19050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47"/>
          <p:cNvCxnSpPr>
            <a:stCxn id="288" idx="4"/>
          </p:cNvCxnSpPr>
          <p:nvPr/>
        </p:nvCxnSpPr>
        <p:spPr>
          <a:xfrm flipH="1">
            <a:off x="1687938" y="1585875"/>
            <a:ext cx="251100" cy="287100"/>
          </a:xfrm>
          <a:prstGeom prst="straightConnector1">
            <a:avLst/>
          </a:prstGeom>
          <a:noFill/>
          <a:ln cap="flat" cmpd="sng" w="19050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1" name="Google Shape;291;p47"/>
          <p:cNvSpPr/>
          <p:nvPr/>
        </p:nvSpPr>
        <p:spPr>
          <a:xfrm>
            <a:off x="5783988" y="279265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</a:t>
            </a:r>
            <a:endParaRPr/>
          </a:p>
        </p:txBody>
      </p:sp>
      <p:cxnSp>
        <p:nvCxnSpPr>
          <p:cNvPr id="292" name="Google Shape;292;p47"/>
          <p:cNvCxnSpPr>
            <a:stCxn id="291" idx="4"/>
          </p:cNvCxnSpPr>
          <p:nvPr/>
        </p:nvCxnSpPr>
        <p:spPr>
          <a:xfrm>
            <a:off x="6101388" y="3412450"/>
            <a:ext cx="365100" cy="381600"/>
          </a:xfrm>
          <a:prstGeom prst="straightConnector1">
            <a:avLst/>
          </a:prstGeom>
          <a:noFill/>
          <a:ln cap="flat" cmpd="sng" w="19050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 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48"/>
          <p:cNvSpPr txBox="1"/>
          <p:nvPr/>
        </p:nvSpPr>
        <p:spPr>
          <a:xfrm>
            <a:off x="5917325" y="935610"/>
            <a:ext cx="3226500" cy="3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4: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Укажите название баннер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5: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Укажите Заголовок / Подзаголовок </a:t>
            </a:r>
            <a:r>
              <a:rPr i="1" lang="ru" sz="1000"/>
              <a:t>(используется только в ADS-баннерах, при настройке SKU-баннера данное поле нужно пропустить) </a:t>
            </a:r>
            <a:r>
              <a:rPr lang="ru" sz="1200"/>
              <a:t>/ Текст на кнопке / Целевую ссылку, которая ведет на каталог вашего бренда (или на отдельную карточку товара)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i="1" lang="ru" sz="1200"/>
              <a:t>Все требования к количеству символов в ТТ </a:t>
            </a:r>
            <a:r>
              <a:rPr i="1" lang="ru" sz="1200" u="sng">
                <a:solidFill>
                  <a:schemeClr val="hlink"/>
                </a:solidFill>
                <a:hlinkClick r:id="rId3"/>
              </a:rPr>
              <a:t>по ссылке</a:t>
            </a:r>
            <a:r>
              <a:rPr i="1" lang="ru" sz="1200"/>
              <a:t> (Ads-баннер)</a:t>
            </a:r>
            <a:endParaRPr i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i="1" lang="ru" sz="1200">
                <a:solidFill>
                  <a:schemeClr val="dk1"/>
                </a:solidFill>
              </a:rPr>
              <a:t>Все требования к количеству символов в ТТ </a:t>
            </a:r>
            <a:r>
              <a:rPr i="1" lang="ru" sz="1200" u="sng">
                <a:solidFill>
                  <a:schemeClr val="hlink"/>
                </a:solidFill>
                <a:hlinkClick r:id="rId4"/>
              </a:rPr>
              <a:t>по ссылке</a:t>
            </a:r>
            <a:r>
              <a:rPr i="1" lang="ru" sz="1200"/>
              <a:t> (SKU-баннер)</a:t>
            </a:r>
            <a:endParaRPr i="1" sz="1200"/>
          </a:p>
        </p:txBody>
      </p:sp>
      <p:pic>
        <p:nvPicPr>
          <p:cNvPr id="300" name="Google Shape;30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" y="983585"/>
            <a:ext cx="5726825" cy="31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8"/>
          <p:cNvSpPr/>
          <p:nvPr/>
        </p:nvSpPr>
        <p:spPr>
          <a:xfrm>
            <a:off x="2765789" y="1557909"/>
            <a:ext cx="576000" cy="562500"/>
          </a:xfrm>
          <a:prstGeom prst="ellipse">
            <a:avLst/>
          </a:prstGeom>
          <a:solidFill>
            <a:srgbClr val="FAC5C5"/>
          </a:solidFill>
          <a:ln cap="flat" cmpd="sng" w="8650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000" lIns="83000" spcFirstLastPara="1" rIns="83000" wrap="square" tIns="83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70"/>
              <a:t>4</a:t>
            </a:r>
            <a:endParaRPr sz="1270"/>
          </a:p>
        </p:txBody>
      </p:sp>
      <p:sp>
        <p:nvSpPr>
          <p:cNvPr id="302" name="Google Shape;302;p48"/>
          <p:cNvSpPr/>
          <p:nvPr/>
        </p:nvSpPr>
        <p:spPr>
          <a:xfrm>
            <a:off x="2982341" y="2659513"/>
            <a:ext cx="576000" cy="562500"/>
          </a:xfrm>
          <a:prstGeom prst="ellipse">
            <a:avLst/>
          </a:prstGeom>
          <a:solidFill>
            <a:srgbClr val="FAC5C5"/>
          </a:solidFill>
          <a:ln cap="flat" cmpd="sng" w="8650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000" lIns="83000" spcFirstLastPara="1" rIns="83000" wrap="square" tIns="83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70"/>
              <a:t>5</a:t>
            </a:r>
            <a:endParaRPr sz="127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Технические требования к ссылке на баннере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49"/>
          <p:cNvSpPr txBox="1"/>
          <p:nvPr/>
        </p:nvSpPr>
        <p:spPr>
          <a:xfrm>
            <a:off x="190500" y="935600"/>
            <a:ext cx="8763000" cy="3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>
                <a:solidFill>
                  <a:srgbClr val="34343C"/>
                </a:solidFill>
              </a:rPr>
              <a:t>Ссылка должна вести на каталог вашего бренда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ru" sz="1200">
                <a:solidFill>
                  <a:srgbClr val="34343C"/>
                </a:solidFill>
              </a:rPr>
              <a:t>Ссылку можно изменять по категориям (одежда/обувь/аксессуары и тп), подкатегориям (топы/майки/джинсы/платья) или по фильтрации («новинки»).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ru" sz="1200">
                <a:solidFill>
                  <a:srgbClr val="34343C"/>
                </a:solidFill>
              </a:rPr>
              <a:t>Для того, чтобы создать правильную ссылку через сайт Lamoda, необходимо выбрать путь в каталоге в правильной последовательности, тогда ссылка будет открываться и на десктопе и в мобильном приложении.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ru" sz="1200">
                <a:solidFill>
                  <a:srgbClr val="34343C"/>
                </a:solidFill>
              </a:rPr>
              <a:t>Пример для бренда Nume: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ru" sz="1200">
                <a:solidFill>
                  <a:srgbClr val="34343C"/>
                </a:solidFill>
              </a:rPr>
              <a:t>Главная страница Lamoda - Бренды - Выбрать свой бренд из списка (например, Nume): </a:t>
            </a:r>
            <a:r>
              <a:rPr lang="ru" sz="1200" u="sng">
                <a:solidFill>
                  <a:schemeClr val="hlink"/>
                </a:solidFill>
                <a:hlinkClick r:id="rId3"/>
              </a:rPr>
              <a:t>https://www.lamoda.ru/b/35249/brand-nume/</a:t>
            </a:r>
            <a:r>
              <a:rPr lang="ru" sz="1200">
                <a:solidFill>
                  <a:srgbClr val="34343C"/>
                </a:solidFill>
              </a:rPr>
              <a:t>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ru" sz="1200">
                <a:solidFill>
                  <a:srgbClr val="34343C"/>
                </a:solidFill>
              </a:rPr>
              <a:t>Главная страница Lamoda - Бренды - Выбрать свой бренд из списка (например, Nume) - Выбрать необходимую категорию (например, Одежда): </a:t>
            </a:r>
            <a:r>
              <a:rPr lang="ru" sz="1200" u="sng">
                <a:solidFill>
                  <a:schemeClr val="hlink"/>
                </a:solidFill>
                <a:hlinkClick r:id="rId4"/>
              </a:rPr>
              <a:t>https://www.lamoda.ru/cb/355-35249/clothes-zhenskaya-odezhda-nume/</a:t>
            </a:r>
            <a:r>
              <a:rPr lang="ru" sz="1200">
                <a:solidFill>
                  <a:srgbClr val="34343C"/>
                </a:solidFill>
              </a:rPr>
              <a:t>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ru" sz="1200">
                <a:solidFill>
                  <a:srgbClr val="34343C"/>
                </a:solidFill>
              </a:rPr>
              <a:t>Главная страница Lamoda - Бренды - Выбрать свой бренд из списка (например, Nume) - Выбрать необходимую категорию (например, Одежда) - выбрать сортировку Новинки: </a:t>
            </a:r>
            <a:r>
              <a:rPr lang="ru" sz="1200" u="sng">
                <a:solidFill>
                  <a:schemeClr val="hlink"/>
                </a:solidFill>
                <a:hlinkClick r:id="rId5"/>
              </a:rPr>
              <a:t>https://www.lamoda.ru/cb/355-35249/clothes-zhenskaya-odezhda-nume/?sort=new</a:t>
            </a:r>
            <a:r>
              <a:rPr lang="ru" sz="1200">
                <a:solidFill>
                  <a:srgbClr val="34343C"/>
                </a:solidFill>
              </a:rPr>
              <a:t> 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50"/>
          <p:cNvSpPr txBox="1"/>
          <p:nvPr/>
        </p:nvSpPr>
        <p:spPr>
          <a:xfrm>
            <a:off x="6499500" y="1144050"/>
            <a:ext cx="2644500" cy="28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6: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Загрузите изображение для баннера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Все требования к изображению в ТТ </a:t>
            </a:r>
            <a:r>
              <a:rPr lang="ru" sz="1200" u="sng">
                <a:solidFill>
                  <a:schemeClr val="hlink"/>
                </a:solidFill>
                <a:hlinkClick r:id="rId3"/>
              </a:rPr>
              <a:t>по ссылке</a:t>
            </a:r>
            <a:r>
              <a:rPr lang="ru" sz="1200"/>
              <a:t> </a:t>
            </a:r>
            <a:r>
              <a:rPr i="1" lang="ru" sz="1200">
                <a:solidFill>
                  <a:schemeClr val="dk1"/>
                </a:solidFill>
              </a:rPr>
              <a:t>(Ads-баннер)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Все требования к изображению в ТТ </a:t>
            </a:r>
            <a:r>
              <a:rPr i="1" lang="ru" sz="12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 ссылке</a:t>
            </a:r>
            <a:r>
              <a:rPr i="1" lang="ru" sz="1200">
                <a:solidFill>
                  <a:schemeClr val="dk1"/>
                </a:solidFill>
              </a:rPr>
              <a:t> (SKU-баннер)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7: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Нажмите “Создать баннер”</a:t>
            </a:r>
            <a:endParaRPr i="1" sz="1200"/>
          </a:p>
        </p:txBody>
      </p:sp>
      <p:pic>
        <p:nvPicPr>
          <p:cNvPr id="317" name="Google Shape;31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" y="889725"/>
            <a:ext cx="6309001" cy="336248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0"/>
          <p:cNvSpPr/>
          <p:nvPr/>
        </p:nvSpPr>
        <p:spPr>
          <a:xfrm>
            <a:off x="3027600" y="324595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6</a:t>
            </a:r>
            <a:endParaRPr/>
          </a:p>
        </p:txBody>
      </p:sp>
      <p:sp>
        <p:nvSpPr>
          <p:cNvPr id="319" name="Google Shape;319;p50"/>
          <p:cNvSpPr/>
          <p:nvPr/>
        </p:nvSpPr>
        <p:spPr>
          <a:xfrm>
            <a:off x="5694988" y="309427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1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51"/>
          <p:cNvSpPr txBox="1"/>
          <p:nvPr/>
        </p:nvSpPr>
        <p:spPr>
          <a:xfrm>
            <a:off x="6499500" y="1374150"/>
            <a:ext cx="2644500" cy="23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Баннер успешно создан и отправлен на модерацию. Модерация баннеров проходит ежедневно с 10-00 до 20-00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Обычно модерация занимает не больше 1 часа, в некоторых случаях длительность проверки может увеличиться. Пожалуйста, учитывайте это время перед стартом рекламной кампании</a:t>
            </a:r>
            <a:endParaRPr i="1" sz="1200"/>
          </a:p>
        </p:txBody>
      </p:sp>
      <p:pic>
        <p:nvPicPr>
          <p:cNvPr id="327" name="Google Shape;3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106238"/>
            <a:ext cx="6309000" cy="292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 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6499500" y="1630925"/>
            <a:ext cx="2644500" cy="18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После одобрения баннера модератором, он автоматически промаркируется и перейдет в статус “Активен”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Активный баннер сразу начинает участвовать в аукционе и показываться пользователям на сайте и/или в приложении </a:t>
            </a:r>
            <a:endParaRPr i="1" sz="1200"/>
          </a:p>
        </p:txBody>
      </p:sp>
      <p:pic>
        <p:nvPicPr>
          <p:cNvPr id="335" name="Google Shape;3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133350"/>
            <a:ext cx="6309001" cy="292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53"/>
          <p:cNvSpPr txBox="1"/>
          <p:nvPr/>
        </p:nvSpPr>
        <p:spPr>
          <a:xfrm>
            <a:off x="6499500" y="2037900"/>
            <a:ext cx="2644500" cy="10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8: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Посмотрите сообщение от модератора, если баннер был отклонен</a:t>
            </a:r>
            <a:endParaRPr sz="1200"/>
          </a:p>
        </p:txBody>
      </p:sp>
      <p:pic>
        <p:nvPicPr>
          <p:cNvPr id="343" name="Google Shape;3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123450"/>
            <a:ext cx="6309001" cy="289659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3"/>
          <p:cNvSpPr/>
          <p:nvPr/>
        </p:nvSpPr>
        <p:spPr>
          <a:xfrm>
            <a:off x="1916738" y="301890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8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/>
          <p:nvPr/>
        </p:nvSpPr>
        <p:spPr>
          <a:xfrm>
            <a:off x="190500" y="197462"/>
            <a:ext cx="4010025" cy="342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Оглавление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6"/>
          <p:cNvSpPr txBox="1"/>
          <p:nvPr/>
        </p:nvSpPr>
        <p:spPr>
          <a:xfrm>
            <a:off x="190500" y="847100"/>
            <a:ext cx="8199600" cy="3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4"/>
              </a:rPr>
              <a:t>Особенности баннерной рекламы в формате аукциона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5"/>
              </a:rPr>
              <a:t>Как запустить баннерную рекламную кампанию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6"/>
              </a:rPr>
              <a:t>Геотаргетинг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7"/>
              </a:rPr>
              <a:t>Добавление и редактирование баннера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8"/>
              </a:rPr>
              <a:t>Просмотр статистики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9"/>
              </a:rPr>
              <a:t>Оплата за продвижение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action="ppaction://hlinksldjump" r:id="rId10"/>
              </a:rPr>
              <a:t>Контакты для ваших вопросов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54"/>
          <p:cNvSpPr txBox="1"/>
          <p:nvPr/>
        </p:nvSpPr>
        <p:spPr>
          <a:xfrm>
            <a:off x="6672800" y="2173500"/>
            <a:ext cx="2471100" cy="9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Во всплывающем окне будут указаны причины, по которым баннер был отклонен модератором </a:t>
            </a:r>
            <a:endParaRPr sz="1200"/>
          </a:p>
        </p:txBody>
      </p:sp>
      <p:pic>
        <p:nvPicPr>
          <p:cNvPr id="352" name="Google Shape;3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110200"/>
            <a:ext cx="6482300" cy="30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5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55"/>
          <p:cNvSpPr txBox="1"/>
          <p:nvPr/>
        </p:nvSpPr>
        <p:spPr>
          <a:xfrm>
            <a:off x="6558500" y="2241313"/>
            <a:ext cx="25854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9: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Нажмите редактировать баннер</a:t>
            </a:r>
            <a:endParaRPr sz="1200"/>
          </a:p>
        </p:txBody>
      </p:sp>
      <p:pic>
        <p:nvPicPr>
          <p:cNvPr id="360" name="Google Shape;3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181313"/>
            <a:ext cx="6368000" cy="291498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5"/>
          <p:cNvSpPr/>
          <p:nvPr/>
        </p:nvSpPr>
        <p:spPr>
          <a:xfrm>
            <a:off x="1862763" y="171080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9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добавить/отредактировать баннер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56"/>
          <p:cNvSpPr txBox="1"/>
          <p:nvPr/>
        </p:nvSpPr>
        <p:spPr>
          <a:xfrm>
            <a:off x="6444200" y="1957675"/>
            <a:ext cx="26997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10: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Внесите необходимые изменения в баннер и/или замените изображение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Нажмите «Сохранить и запустить»</a:t>
            </a:r>
            <a:endParaRPr sz="1200"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859750"/>
            <a:ext cx="6253701" cy="355814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6"/>
          <p:cNvSpPr/>
          <p:nvPr/>
        </p:nvSpPr>
        <p:spPr>
          <a:xfrm>
            <a:off x="3307388" y="388567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Просмотр статистики</a:t>
            </a:r>
            <a:endParaRPr b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57"/>
          <p:cNvSpPr txBox="1"/>
          <p:nvPr/>
        </p:nvSpPr>
        <p:spPr>
          <a:xfrm>
            <a:off x="6329900" y="1503625"/>
            <a:ext cx="2814000" cy="22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Статистику кампаний можно посмотреть в таблице баннерных кампаний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Доступ ко всем метрикам кампании можно получить, проскролив таблицу влево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Также можно получить отчет на ваш email в excel через кнопку “Запросить отчет”</a:t>
            </a:r>
            <a:endParaRPr sz="1200"/>
          </a:p>
        </p:txBody>
      </p:sp>
      <p:pic>
        <p:nvPicPr>
          <p:cNvPr id="378" name="Google Shape;37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968213"/>
            <a:ext cx="6139400" cy="334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8"/>
          <p:cNvSpPr/>
          <p:nvPr/>
        </p:nvSpPr>
        <p:spPr>
          <a:xfrm>
            <a:off x="190450" y="271196"/>
            <a:ext cx="831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30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Оплата за продвижение</a:t>
            </a:r>
            <a:endParaRPr sz="30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385" name="Google Shape;38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780250"/>
            <a:ext cx="8763000" cy="39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8"/>
          <p:cNvSpPr txBox="1"/>
          <p:nvPr/>
        </p:nvSpPr>
        <p:spPr>
          <a:xfrm>
            <a:off x="159400" y="817349"/>
            <a:ext cx="8763000" cy="39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300"/>
              <a:buChar char="●"/>
            </a:pPr>
            <a:r>
              <a:rPr lang="ru" sz="1300">
                <a:solidFill>
                  <a:srgbClr val="34343C"/>
                </a:solidFill>
              </a:rPr>
              <a:t>Оплата взимается только за клик на ваш баннер</a:t>
            </a:r>
            <a:endParaRPr sz="13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4343C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300"/>
              <a:buChar char="●"/>
            </a:pPr>
            <a:r>
              <a:rPr b="1" lang="ru" sz="1300">
                <a:solidFill>
                  <a:srgbClr val="34343C"/>
                </a:solidFill>
              </a:rPr>
              <a:t>Если вы работаете с нами по модели взаимозачета</a:t>
            </a:r>
            <a:r>
              <a:rPr lang="ru" sz="1300">
                <a:solidFill>
                  <a:srgbClr val="34343C"/>
                </a:solidFill>
              </a:rPr>
              <a:t>, то деньги в период проведения рекламных кампаний будут списываться в режиме реального времени с баланса вашего кредитного лимита. Фактическая сумма за продвижение будет удержана с ваших продаж по системе взаимозачета в конце месяца. Вы можете воспользоваться текущим кредитным лимитом, установленным в вашем кабинете или расширить его по запросу, написав нам на почту. Сумма, затраченная из кредитного лимита на продвижение, автоматически вернется на кошелек 5 числа следующего месяца</a:t>
            </a:r>
            <a:endParaRPr sz="13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4343C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300"/>
              <a:buChar char="●"/>
            </a:pPr>
            <a:r>
              <a:rPr b="1" lang="ru" sz="1300">
                <a:solidFill>
                  <a:srgbClr val="34343C"/>
                </a:solidFill>
              </a:rPr>
              <a:t>Если вы работаете по другим моделям</a:t>
            </a:r>
            <a:r>
              <a:rPr lang="ru" sz="1300">
                <a:solidFill>
                  <a:srgbClr val="34343C"/>
                </a:solidFill>
              </a:rPr>
              <a:t>, то вам доступна оплата по счету. Запросить счет для пополнения рекламного кошелька необходимо в разделе «Финансы» в рекламной платформе. Д</a:t>
            </a:r>
            <a:r>
              <a:rPr lang="ru" sz="1300">
                <a:solidFill>
                  <a:srgbClr val="34343C"/>
                </a:solidFill>
              </a:rPr>
              <a:t>еньги в период проведения рекламных кампаний будут списываться в режиме реального времени с </a:t>
            </a:r>
            <a:r>
              <a:rPr lang="ru" sz="1300">
                <a:solidFill>
                  <a:srgbClr val="34343C"/>
                </a:solidFill>
              </a:rPr>
              <a:t>вашего рекламного кошелька.</a:t>
            </a:r>
            <a:endParaRPr sz="13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9"/>
          <p:cNvSpPr/>
          <p:nvPr/>
        </p:nvSpPr>
        <p:spPr>
          <a:xfrm>
            <a:off x="180638" y="150150"/>
            <a:ext cx="47913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ru" sz="2800">
                <a:solidFill>
                  <a:schemeClr val="lt1"/>
                </a:solidFill>
              </a:rPr>
              <a:t>ad_platform@lamoda.ru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/>
          <p:nvPr/>
        </p:nvSpPr>
        <p:spPr>
          <a:xfrm>
            <a:off x="190500" y="197450"/>
            <a:ext cx="80922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Форматы аукционного баннера – ADS в каталоге и в «Избранное» 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75" y="968750"/>
            <a:ext cx="7883140" cy="384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/>
          <p:nvPr/>
        </p:nvSpPr>
        <p:spPr>
          <a:xfrm>
            <a:off x="190500" y="197450"/>
            <a:ext cx="80922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Форматы аукционного баннера – SKU-баннер в каталоге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5450" y="968750"/>
            <a:ext cx="1655300" cy="35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8"/>
          <p:cNvPicPr preferRelativeResize="0"/>
          <p:nvPr/>
        </p:nvPicPr>
        <p:blipFill rotWithShape="1">
          <a:blip r:embed="rId4">
            <a:alphaModFix/>
          </a:blip>
          <a:srcRect b="0" l="8692" r="0" t="0"/>
          <a:stretch/>
        </p:blipFill>
        <p:spPr>
          <a:xfrm>
            <a:off x="190500" y="968750"/>
            <a:ext cx="6222998" cy="35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8"/>
          <p:cNvSpPr/>
          <p:nvPr/>
        </p:nvSpPr>
        <p:spPr>
          <a:xfrm>
            <a:off x="5053625" y="2000250"/>
            <a:ext cx="1344000" cy="19686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8"/>
          <p:cNvSpPr/>
          <p:nvPr/>
        </p:nvSpPr>
        <p:spPr>
          <a:xfrm>
            <a:off x="7698325" y="2073275"/>
            <a:ext cx="842400" cy="15303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9"/>
          <p:cNvSpPr/>
          <p:nvPr/>
        </p:nvSpPr>
        <p:spPr>
          <a:xfrm>
            <a:off x="190500" y="195075"/>
            <a:ext cx="82287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Что такое аукционное баннерное продвижение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39"/>
          <p:cNvSpPr/>
          <p:nvPr/>
        </p:nvSpPr>
        <p:spPr>
          <a:xfrm>
            <a:off x="184075" y="1141201"/>
            <a:ext cx="28050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Оплата за клик (Cost per Click)</a:t>
            </a:r>
            <a:br>
              <a:rPr lang="ru" sz="1300"/>
            </a:br>
            <a:r>
              <a:rPr lang="ru" sz="1200">
                <a:solidFill>
                  <a:schemeClr val="dk2"/>
                </a:solidFill>
              </a:rPr>
              <a:t>Только если пользователь кликнул </a:t>
            </a:r>
            <a:endParaRPr sz="12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2"/>
                </a:solidFill>
              </a:rPr>
              <a:t>по баннеру система списывает указанную вами ставку</a:t>
            </a:r>
            <a:r>
              <a:rPr lang="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9"/>
          <p:cNvSpPr/>
          <p:nvPr/>
        </p:nvSpPr>
        <p:spPr>
          <a:xfrm>
            <a:off x="190500" y="3503665"/>
            <a:ext cx="28050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1500"/>
              <a:t>Таргетинг на гендерную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1500"/>
              <a:t>категорию (М / Ж / Д)</a:t>
            </a:r>
            <a:br>
              <a:rPr lang="ru" sz="1300"/>
            </a:br>
            <a:r>
              <a:rPr lang="ru" sz="1200">
                <a:solidFill>
                  <a:schemeClr val="dk2"/>
                </a:solidFill>
              </a:rPr>
              <a:t>Можно выбрать одну,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ru" sz="1200">
                <a:solidFill>
                  <a:schemeClr val="dk2"/>
                </a:solidFill>
              </a:rPr>
              <a:t>2 или все категории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9"/>
          <p:cNvSpPr/>
          <p:nvPr/>
        </p:nvSpPr>
        <p:spPr>
          <a:xfrm>
            <a:off x="3170200" y="1141205"/>
            <a:ext cx="28035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500"/>
              <a:t>Указываете только дневной бюджет и максимальную стоимость клика</a:t>
            </a:r>
            <a:br>
              <a:rPr lang="ru" sz="1300"/>
            </a:br>
            <a:r>
              <a:rPr lang="ru" sz="1200">
                <a:solidFill>
                  <a:schemeClr val="dk2"/>
                </a:solidFill>
              </a:rPr>
              <a:t>Система оптимизирует ставку,</a:t>
            </a:r>
            <a:br>
              <a:rPr lang="ru" sz="1200">
                <a:solidFill>
                  <a:schemeClr val="dk2"/>
                </a:solidFill>
              </a:rPr>
            </a:br>
            <a:r>
              <a:rPr lang="ru" sz="1200">
                <a:solidFill>
                  <a:schemeClr val="dk2"/>
                </a:solidFill>
              </a:rPr>
              <a:t>чтобы получить максимум кликов </a:t>
            </a:r>
            <a:br>
              <a:rPr lang="ru" sz="1200">
                <a:solidFill>
                  <a:schemeClr val="dk2"/>
                </a:solidFill>
              </a:rPr>
            </a:br>
            <a:r>
              <a:rPr lang="ru" sz="1200">
                <a:solidFill>
                  <a:schemeClr val="dk2"/>
                </a:solidFill>
              </a:rPr>
              <a:t>за указанный бюджет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9"/>
          <p:cNvSpPr/>
          <p:nvPr/>
        </p:nvSpPr>
        <p:spPr>
          <a:xfrm>
            <a:off x="3176625" y="3503666"/>
            <a:ext cx="28035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Можно выбрать платформу</a:t>
            </a:r>
            <a:br>
              <a:rPr lang="ru" sz="1200">
                <a:solidFill>
                  <a:schemeClr val="dk2"/>
                </a:solidFill>
              </a:rPr>
            </a:br>
            <a:r>
              <a:rPr lang="ru" sz="1200">
                <a:solidFill>
                  <a:schemeClr val="dk2"/>
                </a:solidFill>
              </a:rPr>
              <a:t>Можно ограничить показы для каждой платформы (только сайт, только приложение) или выбрать обе платформы сразу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9"/>
          <p:cNvSpPr/>
          <p:nvPr/>
        </p:nvSpPr>
        <p:spPr>
          <a:xfrm>
            <a:off x="184075" y="698762"/>
            <a:ext cx="409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9"/>
          <p:cNvSpPr/>
          <p:nvPr/>
        </p:nvSpPr>
        <p:spPr>
          <a:xfrm>
            <a:off x="190500" y="3061209"/>
            <a:ext cx="49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04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9"/>
          <p:cNvSpPr/>
          <p:nvPr/>
        </p:nvSpPr>
        <p:spPr>
          <a:xfrm>
            <a:off x="3170200" y="698762"/>
            <a:ext cx="4809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9"/>
          <p:cNvSpPr/>
          <p:nvPr/>
        </p:nvSpPr>
        <p:spPr>
          <a:xfrm>
            <a:off x="3176625" y="3061209"/>
            <a:ext cx="476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05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9"/>
          <p:cNvSpPr/>
          <p:nvPr/>
        </p:nvSpPr>
        <p:spPr>
          <a:xfrm>
            <a:off x="6156399" y="698762"/>
            <a:ext cx="4809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03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9"/>
          <p:cNvSpPr/>
          <p:nvPr/>
        </p:nvSpPr>
        <p:spPr>
          <a:xfrm>
            <a:off x="6162824" y="3061209"/>
            <a:ext cx="49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06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9"/>
          <p:cNvSpPr/>
          <p:nvPr/>
        </p:nvSpPr>
        <p:spPr>
          <a:xfrm>
            <a:off x="6156400" y="1141198"/>
            <a:ext cx="2803500" cy="19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500"/>
              <a:t>Баннеры показываются </a:t>
            </a:r>
            <a:br>
              <a:rPr lang="ru" sz="1500"/>
            </a:br>
            <a:r>
              <a:rPr lang="ru" sz="1500"/>
              <a:t>в Каталоге и Избранном</a:t>
            </a:r>
            <a:br>
              <a:rPr lang="ru" sz="1300"/>
            </a:br>
            <a:r>
              <a:rPr lang="ru" sz="1200">
                <a:solidFill>
                  <a:schemeClr val="dk2"/>
                </a:solidFill>
              </a:rPr>
              <a:t>Система определяет оптимальное место показа баннера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dk2"/>
                </a:solidFill>
              </a:rPr>
              <a:t>Ads-</a:t>
            </a:r>
            <a:r>
              <a:rPr lang="ru" sz="1200">
                <a:solidFill>
                  <a:schemeClr val="dk2"/>
                </a:solidFill>
              </a:rPr>
              <a:t>баннер показывается в Каталоге и Избранном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dk2"/>
                </a:solidFill>
              </a:rPr>
              <a:t>SKU-баннер показывается только в Каталоге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8" name="Google Shape;188;p39"/>
          <p:cNvSpPr/>
          <p:nvPr/>
        </p:nvSpPr>
        <p:spPr>
          <a:xfrm>
            <a:off x="6162825" y="3503667"/>
            <a:ext cx="28035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500"/>
              <a:t>Модерация</a:t>
            </a:r>
            <a:br>
              <a:rPr lang="ru" sz="1200">
                <a:solidFill>
                  <a:schemeClr val="dk2"/>
                </a:solidFill>
              </a:rPr>
            </a:br>
            <a:r>
              <a:rPr lang="ru" sz="1200">
                <a:solidFill>
                  <a:schemeClr val="dk2"/>
                </a:solidFill>
              </a:rPr>
              <a:t>Все баннеры проходят обязательную модерацию и могут быть отклонены </a:t>
            </a:r>
            <a:br>
              <a:rPr lang="ru" sz="1200">
                <a:solidFill>
                  <a:schemeClr val="dk2"/>
                </a:solidFill>
              </a:rPr>
            </a:br>
            <a:r>
              <a:rPr lang="ru" sz="1200">
                <a:solidFill>
                  <a:schemeClr val="dk2"/>
                </a:solidFill>
              </a:rPr>
              <a:t>к размещению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9"/>
          <p:cNvSpPr/>
          <p:nvPr/>
        </p:nvSpPr>
        <p:spPr>
          <a:xfrm>
            <a:off x="994200" y="4514500"/>
            <a:ext cx="928200" cy="51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0"/>
          <p:cNvSpPr txBox="1"/>
          <p:nvPr/>
        </p:nvSpPr>
        <p:spPr>
          <a:xfrm>
            <a:off x="6997250" y="1675063"/>
            <a:ext cx="2184600" cy="17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1: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Перейти в раздел «Баннерные кампании»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2: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Нажать “Создать Кампанию”</a:t>
            </a:r>
            <a:endParaRPr sz="1200"/>
          </a:p>
        </p:txBody>
      </p:sp>
      <p:pic>
        <p:nvPicPr>
          <p:cNvPr id="198" name="Google Shape;1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241365"/>
            <a:ext cx="6806749" cy="3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0"/>
          <p:cNvSpPr/>
          <p:nvPr/>
        </p:nvSpPr>
        <p:spPr>
          <a:xfrm>
            <a:off x="2640550" y="1841500"/>
            <a:ext cx="571500" cy="44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0"/>
          <p:cNvSpPr/>
          <p:nvPr/>
        </p:nvSpPr>
        <p:spPr>
          <a:xfrm>
            <a:off x="2577100" y="177745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</a:t>
            </a:r>
            <a:endParaRPr/>
          </a:p>
        </p:txBody>
      </p:sp>
      <p:sp>
        <p:nvSpPr>
          <p:cNvPr id="201" name="Google Shape;201;p40"/>
          <p:cNvSpPr/>
          <p:nvPr/>
        </p:nvSpPr>
        <p:spPr>
          <a:xfrm>
            <a:off x="6190250" y="297760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41"/>
          <p:cNvSpPr txBox="1"/>
          <p:nvPr/>
        </p:nvSpPr>
        <p:spPr>
          <a:xfrm>
            <a:off x="6789575" y="1489350"/>
            <a:ext cx="2354400" cy="21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3: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Заполните название кампании и укажите бренд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Если активирована галочка “Автоматически генерировать название”, то это поле можно оставить пустым, система сгенерирует его по шаблону Кампания - [Бренд] - [Дата начала - Дата окончания]</a:t>
            </a:r>
            <a:endParaRPr sz="1000"/>
          </a:p>
        </p:txBody>
      </p:sp>
      <p:pic>
        <p:nvPicPr>
          <p:cNvPr id="209" name="Google Shape;209;p41"/>
          <p:cNvPicPr preferRelativeResize="0"/>
          <p:nvPr/>
        </p:nvPicPr>
        <p:blipFill rotWithShape="1">
          <a:blip r:embed="rId3">
            <a:alphaModFix/>
          </a:blip>
          <a:srcRect b="5303" l="0" r="0" t="0"/>
          <a:stretch/>
        </p:blipFill>
        <p:spPr>
          <a:xfrm>
            <a:off x="190500" y="1620388"/>
            <a:ext cx="6599076" cy="19027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/>
          <p:nvPr/>
        </p:nvSpPr>
        <p:spPr>
          <a:xfrm>
            <a:off x="3505366" y="3132013"/>
            <a:ext cx="1253100" cy="390900"/>
          </a:xfrm>
          <a:prstGeom prst="rect">
            <a:avLst/>
          </a:prstGeom>
          <a:solidFill>
            <a:schemeClr val="lt1"/>
          </a:solidFill>
          <a:ln cap="flat" cmpd="sng" w="9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3050" lIns="93050" spcFirstLastPara="1" rIns="93050" wrap="square" tIns="93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4"/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334" y="2726695"/>
            <a:ext cx="569169" cy="516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41"/>
          <p:cNvCxnSpPr/>
          <p:nvPr/>
        </p:nvCxnSpPr>
        <p:spPr>
          <a:xfrm rot="10800000">
            <a:off x="3584629" y="3021485"/>
            <a:ext cx="459900" cy="1500"/>
          </a:xfrm>
          <a:prstGeom prst="straightConnector1">
            <a:avLst/>
          </a:prstGeom>
          <a:noFill/>
          <a:ln cap="flat" cmpd="sng" w="38775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p41"/>
          <p:cNvCxnSpPr/>
          <p:nvPr/>
        </p:nvCxnSpPr>
        <p:spPr>
          <a:xfrm flipH="1" rot="10800000">
            <a:off x="3362873" y="3125168"/>
            <a:ext cx="192900" cy="4200"/>
          </a:xfrm>
          <a:prstGeom prst="straightConnector1">
            <a:avLst/>
          </a:prstGeom>
          <a:noFill/>
          <a:ln cap="flat" cmpd="sng" w="38775">
            <a:solidFill>
              <a:srgbClr val="FA3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4" name="Google Shape;21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2623" y="3105458"/>
            <a:ext cx="460069" cy="14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1"/>
          <p:cNvSpPr/>
          <p:nvPr/>
        </p:nvSpPr>
        <p:spPr>
          <a:xfrm>
            <a:off x="3955263" y="271232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486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2"/>
          <p:cNvSpPr txBox="1"/>
          <p:nvPr/>
        </p:nvSpPr>
        <p:spPr>
          <a:xfrm>
            <a:off x="5331350" y="1531088"/>
            <a:ext cx="36222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4: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Переключите тумблер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5: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Выберите регионы, в которых вы хотите продвигаться (можно найти через поиск или отметить во всплывающем списке)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или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Выберите всю Россию и исключите те регионы, в рамках которых вы не хотите продвигаться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Данный шаг </a:t>
            </a:r>
            <a:r>
              <a:rPr lang="ru" sz="1000"/>
              <a:t>не обязателен</a:t>
            </a:r>
            <a:r>
              <a:rPr lang="ru" sz="1000"/>
              <a:t>. Если вы не переключите тумблер, то баннер будет показываться на всю Россию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147363"/>
            <a:ext cx="5140850" cy="318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42"/>
          <p:cNvCxnSpPr/>
          <p:nvPr/>
        </p:nvCxnSpPr>
        <p:spPr>
          <a:xfrm flipH="1">
            <a:off x="690650" y="1002625"/>
            <a:ext cx="568200" cy="167100"/>
          </a:xfrm>
          <a:prstGeom prst="straightConnector1">
            <a:avLst/>
          </a:prstGeom>
          <a:noFill/>
          <a:ln cap="flat" cmpd="sng" w="28575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6" name="Google Shape;22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243275" y="820800"/>
            <a:ext cx="397095" cy="3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/>
          <p:nvPr/>
        </p:nvSpPr>
        <p:spPr>
          <a:xfrm rot="-625470">
            <a:off x="1287630" y="861159"/>
            <a:ext cx="308390" cy="285207"/>
          </a:xfrm>
          <a:prstGeom prst="roundRect">
            <a:avLst>
              <a:gd fmla="val 16667" name="adj"/>
            </a:avLst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</a:t>
            </a:r>
            <a:endParaRPr/>
          </a:p>
        </p:txBody>
      </p:sp>
      <p:cxnSp>
        <p:nvCxnSpPr>
          <p:cNvPr id="228" name="Google Shape;228;p42"/>
          <p:cNvCxnSpPr>
            <a:stCxn id="229" idx="0"/>
          </p:cNvCxnSpPr>
          <p:nvPr/>
        </p:nvCxnSpPr>
        <p:spPr>
          <a:xfrm rot="10800000">
            <a:off x="1795572" y="1820775"/>
            <a:ext cx="1535400" cy="391500"/>
          </a:xfrm>
          <a:prstGeom prst="straightConnector1">
            <a:avLst/>
          </a:prstGeom>
          <a:noFill/>
          <a:ln cap="flat" cmpd="sng" w="28575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42"/>
          <p:cNvCxnSpPr>
            <a:stCxn id="229" idx="0"/>
          </p:cNvCxnSpPr>
          <p:nvPr/>
        </p:nvCxnSpPr>
        <p:spPr>
          <a:xfrm flipH="1">
            <a:off x="1128072" y="2212275"/>
            <a:ext cx="2202900" cy="295500"/>
          </a:xfrm>
          <a:prstGeom prst="straightConnector1">
            <a:avLst/>
          </a:prstGeom>
          <a:noFill/>
          <a:ln cap="flat" cmpd="sng" w="28575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9" name="Google Shape;22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315400" y="2029300"/>
            <a:ext cx="397095" cy="3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2"/>
          <p:cNvSpPr/>
          <p:nvPr/>
        </p:nvSpPr>
        <p:spPr>
          <a:xfrm rot="-627537">
            <a:off x="3363387" y="2096968"/>
            <a:ext cx="269376" cy="230602"/>
          </a:xfrm>
          <a:prstGeom prst="roundRect">
            <a:avLst>
              <a:gd fmla="val 16667" name="adj"/>
            </a:avLst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</a:t>
            </a:r>
            <a:endParaRPr/>
          </a:p>
        </p:txBody>
      </p:sp>
      <p:sp>
        <p:nvSpPr>
          <p:cNvPr id="232" name="Google Shape;232;p42"/>
          <p:cNvSpPr/>
          <p:nvPr/>
        </p:nvSpPr>
        <p:spPr>
          <a:xfrm>
            <a:off x="1124413" y="69387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</a:t>
            </a:r>
            <a:endParaRPr/>
          </a:p>
        </p:txBody>
      </p:sp>
      <p:sp>
        <p:nvSpPr>
          <p:cNvPr id="233" name="Google Shape;233;p42"/>
          <p:cNvSpPr/>
          <p:nvPr/>
        </p:nvSpPr>
        <p:spPr>
          <a:xfrm>
            <a:off x="3330963" y="1902375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/>
          <p:nvPr/>
        </p:nvSpPr>
        <p:spPr>
          <a:xfrm>
            <a:off x="190500" y="197450"/>
            <a:ext cx="809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Как запустить баннерную рекламную кампанию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3563" y="251411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 txBox="1"/>
          <p:nvPr/>
        </p:nvSpPr>
        <p:spPr>
          <a:xfrm>
            <a:off x="6577550" y="1147550"/>
            <a:ext cx="2566500" cy="3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Шаг 6: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Установите дату начала и окончания кампании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Установите бюджет кампании за день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200"/>
              <a:t>Укажите максимальную ставку за клик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arenR"/>
            </a:pPr>
            <a:r>
              <a:rPr lang="ru" sz="1000"/>
              <a:t>Чем выше ставка, тем больше вероятности, что баннер победит в аукционе и будет чаще показываться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arenR"/>
            </a:pPr>
            <a:r>
              <a:rPr lang="ru" sz="1000"/>
              <a:t>Бюджет кампании должен покрывать не менее 50 кликов с выставленной ставкой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arenR"/>
            </a:pPr>
            <a:r>
              <a:rPr lang="ru" sz="1000"/>
              <a:t>Если баннер получает мало показов, то следует увеличить максимальную ставку за клик</a:t>
            </a:r>
            <a:endParaRPr sz="1000"/>
          </a:p>
        </p:txBody>
      </p:sp>
      <p:pic>
        <p:nvPicPr>
          <p:cNvPr id="242" name="Google Shape;242;p43"/>
          <p:cNvPicPr preferRelativeResize="0"/>
          <p:nvPr/>
        </p:nvPicPr>
        <p:blipFill rotWithShape="1">
          <a:blip r:embed="rId4">
            <a:alphaModFix/>
          </a:blip>
          <a:srcRect b="30433" l="2075" r="0" t="10391"/>
          <a:stretch/>
        </p:blipFill>
        <p:spPr>
          <a:xfrm>
            <a:off x="247100" y="2224800"/>
            <a:ext cx="6254999" cy="21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00" y="1170575"/>
            <a:ext cx="6302100" cy="8121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43"/>
          <p:cNvCxnSpPr/>
          <p:nvPr/>
        </p:nvCxnSpPr>
        <p:spPr>
          <a:xfrm rot="10800000">
            <a:off x="2504175" y="1811275"/>
            <a:ext cx="460200" cy="1444800"/>
          </a:xfrm>
          <a:prstGeom prst="straightConnector1">
            <a:avLst/>
          </a:prstGeom>
          <a:noFill/>
          <a:ln cap="flat" cmpd="sng" w="28575">
            <a:solidFill>
              <a:srgbClr val="FA3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5" name="Google Shape;245;p43"/>
          <p:cNvSpPr/>
          <p:nvPr/>
        </p:nvSpPr>
        <p:spPr>
          <a:xfrm rot="-626454">
            <a:off x="2852248" y="3341001"/>
            <a:ext cx="259903" cy="267792"/>
          </a:xfrm>
          <a:prstGeom prst="roundRect">
            <a:avLst>
              <a:gd fmla="val 16667" name="adj"/>
            </a:avLst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6</a:t>
            </a:r>
            <a:endParaRPr/>
          </a:p>
        </p:txBody>
      </p:sp>
      <p:sp>
        <p:nvSpPr>
          <p:cNvPr id="246" name="Google Shape;246;p43"/>
          <p:cNvSpPr/>
          <p:nvPr/>
        </p:nvSpPr>
        <p:spPr>
          <a:xfrm>
            <a:off x="2732888" y="3165000"/>
            <a:ext cx="634800" cy="6198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Базовые слайды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Обложки презентации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Базовые слайды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