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9" r:id="rId4"/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514825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16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62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8975" y="1143000"/>
            <a:ext cx="54800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204615395_0_675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38204615395_0_6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8204615395_0_6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204615395_0_712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38204615395_0_7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8204615395_0_7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8204615395_0_688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38204615395_0_6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8204615395_0_6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221346584_1_106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8221346584_1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8221346584_1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204615395_0_747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38204615395_0_7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8204615395_0_7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8204615395_0_765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8204615395_0_7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38204615395_0_7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8204615395_0_783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38204615395_0_7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38204615395_0_7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8204615395_0_80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38204615395_0_8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8204615395_0_8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204615395_0_818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38204615395_0_8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38204615395_0_8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8204615395_0_837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38204615395_0_8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38204615395_0_8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204615395_0_2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8204615395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8204615395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8221346584_1_0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38221346584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8221346584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221346584_1_13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38221346584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38221346584_1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8221346584_1_29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38221346584_1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38221346584_1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8221346584_1_56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38221346584_1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38221346584_1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221346584_1_6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38221346584_1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8221346584_1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8221346584_1_72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38221346584_1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38221346584_1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8221346584_1_87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38221346584_1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38221346584_1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8204615395_0_2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38204615395_0_266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8204615395_0_11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8204615395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8204615395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204615395_0_282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38204615395_0_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8204615395_0_2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204615395_0_300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8204615395_0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8204615395_0_3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8204615395_0_321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38204615395_0_3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8204615395_0_3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8204615395_0_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8204615395_0_436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8204615395_0_649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38204615395_0_6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8204615395_0_6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8204615395_0_662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38204615395_0_6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8204615395_0_6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8.png"/><Relationship Id="rId3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Relationship Id="rId3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9.png"/><Relationship Id="rId3" Type="http://schemas.openxmlformats.org/officeDocument/2006/relationships/image" Target="../media/image7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9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2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7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7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1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8.png"/><Relationship Id="rId3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Relationship Id="rId3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6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png"/><Relationship Id="rId3" Type="http://schemas.openxmlformats.org/officeDocument/2006/relationships/image" Target="../media/image3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цвет ">
  <p:cSld name="обложка цвет 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90500" y="192881"/>
            <a:ext cx="57626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3">
  <p:cSld name="обложка градиент 3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55917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60" name="Google Shape;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80010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2">
  <p:cSld name="обложка градиент 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3" name="Google Shape;6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8001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_инверсия">
  <p:cSld name="основной_инверсия"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4854575"/>
            <a:ext cx="750298" cy="12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8237" y="174625"/>
            <a:ext cx="195083" cy="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2" type="body"/>
          </p:nvPr>
        </p:nvSpPr>
        <p:spPr>
          <a:xfrm>
            <a:off x="198521" y="892224"/>
            <a:ext cx="3301500" cy="225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">
  <p:cSld name="основной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2" name="Google Shape;7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8238" y="174625"/>
            <a:ext cx="195263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4854575"/>
            <a:ext cx="750298" cy="1237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2" type="body"/>
          </p:nvPr>
        </p:nvSpPr>
        <p:spPr>
          <a:xfrm>
            <a:off x="198521" y="892224"/>
            <a:ext cx="3301500" cy="225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>
  <p:cSld name="пустой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цвет ">
  <p:cSld name="обложка цвет ">
    <p:bg>
      <p:bgPr>
        <a:solidFill>
          <a:schemeClr val="dk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/>
          <p:nvPr/>
        </p:nvSpPr>
        <p:spPr>
          <a:xfrm>
            <a:off x="190500" y="192881"/>
            <a:ext cx="5762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198521" y="192881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1" name="Google Shape;8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3904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2">
  <p:cSld name="обложка фото 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5562" cy="514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487608" y="-2880"/>
            <a:ext cx="9135563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/>
          <p:nvPr/>
        </p:nvSpPr>
        <p:spPr>
          <a:xfrm>
            <a:off x="-1" y="-2880"/>
            <a:ext cx="9144000" cy="51483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193347" y="177006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8" name="Google Shape;8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347" y="3533904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1">
  <p:cSld name="обложка фото 1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"/>
            <a:ext cx="9135562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/>
          <p:nvPr/>
        </p:nvSpPr>
        <p:spPr>
          <a:xfrm>
            <a:off x="0" y="-1"/>
            <a:ext cx="9144000" cy="51483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0"/>
          <p:cNvSpPr/>
          <p:nvPr/>
        </p:nvSpPr>
        <p:spPr>
          <a:xfrm>
            <a:off x="190500" y="192881"/>
            <a:ext cx="5762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198521" y="192881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0969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ожка фото 3">
  <p:cSld name="обожка фото 3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8" name="Google Shape;9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5562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0969" cy="144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193347" y="177006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" name="Google Shape;10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4">
  <p:cSld name="обложка фото мал 4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3" name="Google Shape;10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9725" y="4175824"/>
            <a:ext cx="799362" cy="780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4" name="Google Shape;10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8" y="183153"/>
            <a:ext cx="8764429" cy="209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>
            <p:ph idx="1" type="body"/>
          </p:nvPr>
        </p:nvSpPr>
        <p:spPr>
          <a:xfrm>
            <a:off x="190499" y="2500391"/>
            <a:ext cx="77442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3">
  <p:cSld name="обложка фото 3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487608" y="-2880"/>
            <a:ext cx="9144000" cy="5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-1" y="-2880"/>
            <a:ext cx="9143999" cy="514826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193347" y="177006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5">
  <p:cSld name="обложка фото мал 5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1726" y="174625"/>
            <a:ext cx="8759669" cy="2093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" name="Google Shape;1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5824"/>
            <a:ext cx="799362" cy="78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3"/>
          <p:cNvSpPr txBox="1"/>
          <p:nvPr>
            <p:ph idx="1" type="body"/>
          </p:nvPr>
        </p:nvSpPr>
        <p:spPr>
          <a:xfrm>
            <a:off x="190499" y="2500391"/>
            <a:ext cx="77442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6">
  <p:cSld name="обложка фото мал 6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174625"/>
            <a:ext cx="8759669" cy="2093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2" name="Google Shape;1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5824"/>
            <a:ext cx="799362" cy="78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190499" y="2500391"/>
            <a:ext cx="77442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">
  <p:cSld name="обложка градиент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47468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198521" y="192881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117" name="Google Shape;11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799362" cy="78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3">
  <p:cSld name="обложка градиент 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47468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198521" y="192881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121" name="Google Shape;1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799362" cy="78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2">
  <p:cSld name="обложка градиент 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556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4" name="Google Shape;1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799362" cy="78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>
            <p:ph idx="1" type="body"/>
          </p:nvPr>
        </p:nvSpPr>
        <p:spPr>
          <a:xfrm>
            <a:off x="198521" y="192881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25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+паттерн">
  <p:cSld name="текст+паттерн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/>
          <p:nvPr/>
        </p:nvSpPr>
        <p:spPr>
          <a:xfrm>
            <a:off x="190500" y="192881"/>
            <a:ext cx="5762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8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2" type="body"/>
          </p:nvPr>
        </p:nvSpPr>
        <p:spPr>
          <a:xfrm>
            <a:off x="198520" y="892224"/>
            <a:ext cx="4148400" cy="253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4854575"/>
            <a:ext cx="750298" cy="12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4625"/>
            <a:ext cx="4377458" cy="480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+паттерн 2">
  <p:cSld name="текст+паттерн 2"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/>
          <p:nvPr/>
        </p:nvSpPr>
        <p:spPr>
          <a:xfrm>
            <a:off x="190500" y="192881"/>
            <a:ext cx="5762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4" name="Google Shape;134;p29"/>
          <p:cNvPicPr preferRelativeResize="0"/>
          <p:nvPr/>
        </p:nvPicPr>
        <p:blipFill rotWithShape="1">
          <a:blip r:embed="rId2">
            <a:alphaModFix/>
          </a:blip>
          <a:srcRect b="0" l="1185" r="0" t="0"/>
          <a:stretch/>
        </p:blipFill>
        <p:spPr>
          <a:xfrm>
            <a:off x="4445876" y="4614"/>
            <a:ext cx="4693788" cy="513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5" name="Google Shape;135;p29"/>
          <p:cNvPicPr preferRelativeResize="0"/>
          <p:nvPr/>
        </p:nvPicPr>
        <p:blipFill rotWithShape="1">
          <a:blip r:embed="rId3">
            <a:alphaModFix/>
          </a:blip>
          <a:srcRect b="0" l="0" r="527" t="645"/>
          <a:stretch/>
        </p:blipFill>
        <p:spPr>
          <a:xfrm>
            <a:off x="4572987" y="174625"/>
            <a:ext cx="4376471" cy="47961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2" type="body"/>
          </p:nvPr>
        </p:nvSpPr>
        <p:spPr>
          <a:xfrm>
            <a:off x="198520" y="892224"/>
            <a:ext cx="4148400" cy="243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8" name="Google Shape;13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4854575"/>
            <a:ext cx="750298" cy="123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">
  <p:cSld name="основной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0" name="Google Shape;14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8238" y="174625"/>
            <a:ext cx="195263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4854575"/>
            <a:ext cx="750298" cy="12371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30"/>
          <p:cNvSpPr txBox="1"/>
          <p:nvPr>
            <p:ph idx="2" type="body"/>
          </p:nvPr>
        </p:nvSpPr>
        <p:spPr>
          <a:xfrm>
            <a:off x="198521" y="892224"/>
            <a:ext cx="3301500" cy="225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ебивка паттерн 4">
  <p:cSld name="перебивка паттерн 4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5" name="Google Shape;14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8748" y="388560"/>
            <a:ext cx="8350475" cy="2411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6" name="Google Shape;14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20" y="343216"/>
            <a:ext cx="7912731" cy="236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400" y="-14975"/>
            <a:ext cx="9185995" cy="517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ебивка паттерн">
  <p:cSld name="перебивка паттерн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9" name="Google Shape;14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8025" y="682014"/>
            <a:ext cx="337826" cy="32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75" y="-21825"/>
            <a:ext cx="9178972" cy="52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2">
  <p:cSld name="обложка фото 2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81"/>
            <a:ext cx="9148234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190500" y="192881"/>
            <a:ext cx="57626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_инверсия">
  <p:cSld name="основной_инверсия"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4854575"/>
            <a:ext cx="750298" cy="12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8237" y="174625"/>
            <a:ext cx="195083" cy="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3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33"/>
          <p:cNvSpPr txBox="1"/>
          <p:nvPr>
            <p:ph idx="2" type="body"/>
          </p:nvPr>
        </p:nvSpPr>
        <p:spPr>
          <a:xfrm>
            <a:off x="198521" y="892224"/>
            <a:ext cx="3301500" cy="225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крывающий слайд с контактами">
  <p:cSld name="закрывающий слайд с контактами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3904"/>
            <a:ext cx="8760969" cy="14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4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9" name="Google Shape;15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10">
          <p15:clr>
            <a:srgbClr val="FBAE40"/>
          </p15:clr>
        </p15:guide>
        <p15:guide id="4" pos="56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1">
  <p:cSld name="обложка фото 1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80"/>
            <a:ext cx="9148232" cy="514588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/>
          <p:nvPr/>
        </p:nvSpPr>
        <p:spPr>
          <a:xfrm>
            <a:off x="1" y="-1"/>
            <a:ext cx="9143999" cy="514826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190500" y="192881"/>
            <a:ext cx="57626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ожка фото 4">
  <p:cSld name="обожка фото 4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idx="1" type="body"/>
          </p:nvPr>
        </p:nvSpPr>
        <p:spPr>
          <a:xfrm>
            <a:off x="193347" y="177006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4">
  <p:cSld name="обложка фото мал 4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" name="Google Shape;4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9725" y="4175824"/>
            <a:ext cx="8001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" name="Google Shape;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8" y="183153"/>
            <a:ext cx="87725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/>
          <p:nvPr>
            <p:ph idx="1" type="body"/>
          </p:nvPr>
        </p:nvSpPr>
        <p:spPr>
          <a:xfrm>
            <a:off x="190499" y="2500391"/>
            <a:ext cx="7744133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5">
  <p:cSld name="обложка фото мал 5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1726" y="174625"/>
            <a:ext cx="8767762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" name="Google Shape;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5824"/>
            <a:ext cx="8001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idx="1" type="body"/>
          </p:nvPr>
        </p:nvSpPr>
        <p:spPr>
          <a:xfrm>
            <a:off x="190499" y="2500391"/>
            <a:ext cx="7744133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6">
  <p:cSld name="обложка фото мал 6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174625"/>
            <a:ext cx="8767762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" name="Google Shape;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5824"/>
            <a:ext cx="8001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>
            <p:ph idx="1" type="body"/>
          </p:nvPr>
        </p:nvSpPr>
        <p:spPr>
          <a:xfrm>
            <a:off x="190499" y="2500391"/>
            <a:ext cx="7744133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">
  <p:cSld name="обложка градиент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55917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56" name="Google Shape;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80010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pos="120">
          <p15:clr>
            <a:srgbClr val="F26B43"/>
          </p15:clr>
        </p15:guide>
        <p15:guide id="3" pos="5640">
          <p15:clr>
            <a:srgbClr val="F26B43"/>
          </p15:clr>
        </p15:guide>
        <p15:guide id="4" orient="horz" pos="3110">
          <p15:clr>
            <a:srgbClr val="F26B43"/>
          </p15:clr>
        </p15:guide>
        <p15:guide id="5" orient="horz" pos="110">
          <p15:clr>
            <a:srgbClr val="F26B43"/>
          </p15:clr>
        </p15:guide>
        <p15:guide id="6" pos="25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1">
          <p15:clr>
            <a:srgbClr val="F26B43"/>
          </p15:clr>
        </p15:guide>
        <p15:guide id="2" pos="2880">
          <p15:clr>
            <a:srgbClr val="F26B43"/>
          </p15:clr>
        </p15:guide>
        <p15:guide id="3" pos="120">
          <p15:clr>
            <a:srgbClr val="F26B43"/>
          </p15:clr>
        </p15:guide>
        <p15:guide id="4" orient="horz" pos="110">
          <p15:clr>
            <a:srgbClr val="F26B43"/>
          </p15:clr>
        </p15:guide>
        <p15:guide id="5" pos="5640">
          <p15:clr>
            <a:srgbClr val="F26B43"/>
          </p15:clr>
        </p15:guide>
        <p15:guide id="6" orient="horz" pos="313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pos="120">
          <p15:clr>
            <a:srgbClr val="F26B43"/>
          </p15:clr>
        </p15:guide>
        <p15:guide id="3" pos="5640">
          <p15:clr>
            <a:srgbClr val="F26B43"/>
          </p15:clr>
        </p15:guide>
        <p15:guide id="4" orient="horz" pos="3110">
          <p15:clr>
            <a:srgbClr val="F26B43"/>
          </p15:clr>
        </p15:guide>
        <p15:guide id="5" orient="horz" pos="110">
          <p15:clr>
            <a:srgbClr val="F26B43"/>
          </p15:clr>
        </p15:guide>
        <p15:guide id="6" pos="25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7.xml"/><Relationship Id="rId10" Type="http://schemas.openxmlformats.org/officeDocument/2006/relationships/slide" Target="/ppt/slides/slide16.xml"/><Relationship Id="rId13" Type="http://schemas.openxmlformats.org/officeDocument/2006/relationships/slide" Target="/ppt/slides/slide23.xml"/><Relationship Id="rId12" Type="http://schemas.openxmlformats.org/officeDocument/2006/relationships/slide" Target="/ppt/slides/slide2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9" Type="http://schemas.openxmlformats.org/officeDocument/2006/relationships/slide" Target="/ppt/slides/slide13.xml"/><Relationship Id="rId5" Type="http://schemas.openxmlformats.org/officeDocument/2006/relationships/slide" Target="/ppt/slides/slide5.xml"/><Relationship Id="rId6" Type="http://schemas.openxmlformats.org/officeDocument/2006/relationships/slide" Target="/ppt/slides/slide7.xml"/><Relationship Id="rId7" Type="http://schemas.openxmlformats.org/officeDocument/2006/relationships/slide" Target="/ppt/slides/slide11.xml"/><Relationship Id="rId8" Type="http://schemas.openxmlformats.org/officeDocument/2006/relationships/slide" Target="/ppt/slides/slide1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198525" y="192875"/>
            <a:ext cx="6782700" cy="1980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5000"/>
              <a:t>Инструкция по товарной рекламе в</a:t>
            </a:r>
            <a:r>
              <a:rPr lang="en-US" sz="5000"/>
              <a:t> Lamoda Ad Platform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7" name="Google Shape;27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75" y="998897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8" name="Google Shape;27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175" y="2570355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9" name="Google Shape;27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4815" y="998888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0" name="Google Shape;28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4816" y="2564369"/>
            <a:ext cx="380648" cy="38064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4"/>
          <p:cNvSpPr/>
          <p:nvPr/>
        </p:nvSpPr>
        <p:spPr>
          <a:xfrm>
            <a:off x="190500" y="195263"/>
            <a:ext cx="730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Вариант 3. Цель – повышение узнаваемости и кликабельности бренда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44"/>
          <p:cNvSpPr/>
          <p:nvPr/>
        </p:nvSpPr>
        <p:spPr>
          <a:xfrm>
            <a:off x="190500" y="1523043"/>
            <a:ext cx="34851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Запускайте популярные SKU с делением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по категориям или в одной кампании (если небольшое количество товаров) со ставкой выше на 10-20% от средней для выбранной категории</a:t>
            </a:r>
            <a:endParaRPr sz="1200"/>
          </a:p>
        </p:txBody>
      </p:sp>
      <p:sp>
        <p:nvSpPr>
          <p:cNvPr id="283" name="Google Shape;283;p44"/>
          <p:cNvSpPr/>
          <p:nvPr/>
        </p:nvSpPr>
        <p:spPr>
          <a:xfrm>
            <a:off x="190500" y="3094505"/>
            <a:ext cx="35427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Используйте рекомендации по дневному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бюджету: СТАВКА * 50</a:t>
            </a:r>
            <a:br>
              <a:rPr lang="en-US" sz="1200"/>
            </a:br>
            <a:r>
              <a:rPr lang="en-US" sz="1200"/>
              <a:t>Если товаров более 25, то используйте формулу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КОЛ-ВО SKU * СТАВКА *2</a:t>
            </a:r>
            <a:endParaRPr sz="1200"/>
          </a:p>
        </p:txBody>
      </p:sp>
      <p:sp>
        <p:nvSpPr>
          <p:cNvPr id="284" name="Google Shape;284;p44"/>
          <p:cNvSpPr/>
          <p:nvPr/>
        </p:nvSpPr>
        <p:spPr>
          <a:xfrm>
            <a:off x="4103141" y="1523034"/>
            <a:ext cx="37959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Постепенно добавляйте в кампании с делением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по категориям новые SKU для увеличения выборки товаров в момент аукциона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4103138" y="3088520"/>
            <a:ext cx="46554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Оценивайте результат кампании по полученному CTR 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и реализации дневного лимита, а также конверсионности: </a:t>
            </a:r>
            <a:br>
              <a:rPr lang="en-US" sz="1200"/>
            </a:br>
            <a:r>
              <a:rPr lang="en-US" sz="1200"/>
              <a:t>- если была неполная реализация бюджета при ставках выше средних — значит по-прежнему перебивают конкуренты, 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и необходимо еще увеличить ставки постепенно на 1-2р.</a:t>
            </a:r>
            <a:br>
              <a:rPr lang="en-US" sz="1200"/>
            </a:br>
            <a:r>
              <a:rPr lang="en-US" sz="1200"/>
              <a:t>- если получен низкий CTR (ниже 1,5-2%), то необходимо заменить/удалить некликабельные товары</a:t>
            </a:r>
            <a:br>
              <a:rPr lang="en-US" sz="1200"/>
            </a:br>
            <a:r>
              <a:rPr lang="en-US" sz="1200"/>
              <a:t>- если получены высокий CTR и полная реализация бюджета, 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то можно постепенно начать масштабирование кампаний 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с текущими ставками на 10-20% от текущего дневного лимита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Выбор стратегии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p45"/>
          <p:cNvSpPr txBox="1"/>
          <p:nvPr/>
        </p:nvSpPr>
        <p:spPr>
          <a:xfrm>
            <a:off x="6300936" y="1389425"/>
            <a:ext cx="2857500" cy="23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В блоке «Стратегия» необходимо задать: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1. Дневной лимит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бюджета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2. Период размещения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3. Ставку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4. Можно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ориентироваться на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список ставок по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категориям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Далее перейти в следующий раздел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0" y="898650"/>
            <a:ext cx="6096029" cy="281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5"/>
          <p:cNvSpPr/>
          <p:nvPr/>
        </p:nvSpPr>
        <p:spPr>
          <a:xfrm>
            <a:off x="1501763" y="3955850"/>
            <a:ext cx="3473400" cy="4977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Минимальная ставка - 20 рублей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Минимальный дневной лимит - 1 000 рублей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295" name="Google Shape;295;p45"/>
          <p:cNvSpPr/>
          <p:nvPr/>
        </p:nvSpPr>
        <p:spPr>
          <a:xfrm>
            <a:off x="3904350" y="1213450"/>
            <a:ext cx="667800" cy="2328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5"/>
          <p:cNvSpPr/>
          <p:nvPr/>
        </p:nvSpPr>
        <p:spPr>
          <a:xfrm>
            <a:off x="4206450" y="1803018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cxnSp>
        <p:nvCxnSpPr>
          <p:cNvPr id="297" name="Google Shape;297;p45"/>
          <p:cNvCxnSpPr>
            <a:stCxn id="296" idx="2"/>
          </p:cNvCxnSpPr>
          <p:nvPr/>
        </p:nvCxnSpPr>
        <p:spPr>
          <a:xfrm flipH="1">
            <a:off x="3295050" y="1974468"/>
            <a:ext cx="911400" cy="15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Google Shape;298;p45"/>
          <p:cNvSpPr/>
          <p:nvPr/>
        </p:nvSpPr>
        <p:spPr>
          <a:xfrm>
            <a:off x="3368800" y="2245675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cxnSp>
        <p:nvCxnSpPr>
          <p:cNvPr id="299" name="Google Shape;299;p45"/>
          <p:cNvCxnSpPr>
            <a:stCxn id="298" idx="2"/>
          </p:cNvCxnSpPr>
          <p:nvPr/>
        </p:nvCxnSpPr>
        <p:spPr>
          <a:xfrm flipH="1">
            <a:off x="2457400" y="2417125"/>
            <a:ext cx="911400" cy="15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0" name="Google Shape;300;p45"/>
          <p:cNvSpPr/>
          <p:nvPr/>
        </p:nvSpPr>
        <p:spPr>
          <a:xfrm>
            <a:off x="4206450" y="2686618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  <p:cxnSp>
        <p:nvCxnSpPr>
          <p:cNvPr id="301" name="Google Shape;301;p45"/>
          <p:cNvCxnSpPr>
            <a:stCxn id="300" idx="2"/>
          </p:cNvCxnSpPr>
          <p:nvPr/>
        </p:nvCxnSpPr>
        <p:spPr>
          <a:xfrm flipH="1">
            <a:off x="3295050" y="2858068"/>
            <a:ext cx="911400" cy="15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2" name="Google Shape;302;p45"/>
          <p:cNvSpPr/>
          <p:nvPr/>
        </p:nvSpPr>
        <p:spPr>
          <a:xfrm>
            <a:off x="3368800" y="3243468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cxnSp>
        <p:nvCxnSpPr>
          <p:cNvPr id="303" name="Google Shape;303;p45"/>
          <p:cNvCxnSpPr>
            <a:stCxn id="302" idx="2"/>
          </p:cNvCxnSpPr>
          <p:nvPr/>
        </p:nvCxnSpPr>
        <p:spPr>
          <a:xfrm rot="10800000">
            <a:off x="1101700" y="3391518"/>
            <a:ext cx="2267100" cy="234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4" name="Google Shape;304;p45"/>
          <p:cNvSpPr/>
          <p:nvPr/>
        </p:nvSpPr>
        <p:spPr>
          <a:xfrm>
            <a:off x="164257" y="3268062"/>
            <a:ext cx="911400" cy="2328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/>
          <p:nvPr/>
        </p:nvSpPr>
        <p:spPr>
          <a:xfrm>
            <a:off x="190500" y="195275"/>
            <a:ext cx="62727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Как смотреть ставки по категориям?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46"/>
          <p:cNvSpPr/>
          <p:nvPr/>
        </p:nvSpPr>
        <p:spPr>
          <a:xfrm>
            <a:off x="190500" y="1126679"/>
            <a:ext cx="39993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Теперь ставки доступны без запроса на почту, а именно – при создании товарной кампании на этапе «Стратегии</a:t>
            </a:r>
            <a:r>
              <a:rPr lang="en-US" sz="1400">
                <a:solidFill>
                  <a:schemeClr val="dk1"/>
                </a:solidFill>
              </a:rPr>
              <a:t>»</a:t>
            </a:r>
            <a:r>
              <a:rPr lang="en-US" sz="1400"/>
              <a:t> появилось поле </a:t>
            </a:r>
            <a:endParaRPr sz="1400"/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с актуальными средними ставками в срезе </a:t>
            </a:r>
            <a:endParaRPr sz="1400"/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по гендерам и категориям вплоть до 3 уровня каталога.</a:t>
            </a:r>
            <a:endParaRPr sz="1400"/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Средние ставки обновляются каждые 2 часа</a:t>
            </a:r>
            <a:endParaRPr sz="1400"/>
          </a:p>
        </p:txBody>
      </p:sp>
      <p:pic>
        <p:nvPicPr>
          <p:cNvPr id="312" name="Google Shape;312;p46"/>
          <p:cNvPicPr preferRelativeResize="0"/>
          <p:nvPr/>
        </p:nvPicPr>
        <p:blipFill rotWithShape="1">
          <a:blip r:embed="rId3">
            <a:alphaModFix/>
          </a:blip>
          <a:srcRect b="0" l="0" r="0" t="2095"/>
          <a:stretch/>
        </p:blipFill>
        <p:spPr>
          <a:xfrm>
            <a:off x="4332619" y="712276"/>
            <a:ext cx="4620881" cy="394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8" name="Google Shape;3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725" y="2787572"/>
            <a:ext cx="7301699" cy="1478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9" name="Google Shape;31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725" y="1218524"/>
            <a:ext cx="7301699" cy="147886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/>
          <p:nvPr/>
        </p:nvSpPr>
        <p:spPr>
          <a:xfrm>
            <a:off x="190500" y="195263"/>
            <a:ext cx="730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Формула расчета оптимального дневного бюджета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1100725" y="1218525"/>
            <a:ext cx="7301700" cy="14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Если в рамках одной кампании планируется продвижение рекомендованного числа товаров (5-25 SKU), то формула для расчета дневного бюджета будет следующая: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Средняя ставка * 50</a:t>
            </a:r>
            <a:r>
              <a:rPr lang="en-US" sz="1200">
                <a:solidFill>
                  <a:schemeClr val="dk1"/>
                </a:solidFill>
              </a:rPr>
              <a:t>,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то есть дневной лимит кампании должен быть выше ставки в 50 раз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1100725" y="2787549"/>
            <a:ext cx="7301700" cy="14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Если в рамках одной кампании планируется продвижение от 26 до 500 товаров, в таком случае формула дневного лимита будет следующая: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Кол-во SKU * ставка * 2</a:t>
            </a:r>
            <a:r>
              <a:rPr lang="en-US" sz="1200">
                <a:solidFill>
                  <a:schemeClr val="dk1"/>
                </a:solidFill>
              </a:rPr>
              <a:t>,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чтобы на каждую карточку товара приходилось минимум 2 клика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3" name="Google Shape;323;p47"/>
          <p:cNvSpPr/>
          <p:nvPr/>
        </p:nvSpPr>
        <p:spPr>
          <a:xfrm>
            <a:off x="476800" y="1706612"/>
            <a:ext cx="486900" cy="502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47"/>
          <p:cNvSpPr/>
          <p:nvPr/>
        </p:nvSpPr>
        <p:spPr>
          <a:xfrm>
            <a:off x="476800" y="3275672"/>
            <a:ext cx="486900" cy="502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30" name="Google Shape;33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25" y="3796323"/>
            <a:ext cx="8763000" cy="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8"/>
          <p:cNvSpPr/>
          <p:nvPr/>
        </p:nvSpPr>
        <p:spPr>
          <a:xfrm>
            <a:off x="190450" y="119115"/>
            <a:ext cx="8313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Можно ли задавать дневной лимит выше/ниже оптимального, который рассчитывается по формулам?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332" name="Google Shape;33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662417"/>
            <a:ext cx="8763000" cy="15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8"/>
          <p:cNvSpPr txBox="1"/>
          <p:nvPr/>
        </p:nvSpPr>
        <p:spPr>
          <a:xfrm>
            <a:off x="159400" y="699467"/>
            <a:ext cx="87630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100"/>
              <a:buChar char="●"/>
            </a:pPr>
            <a:r>
              <a:rPr lang="en-US" sz="1100">
                <a:solidFill>
                  <a:srgbClr val="34343C"/>
                </a:solidFill>
              </a:rPr>
              <a:t>Да, но важно учитывать, что при выставлении дневного лимита ниже оптимального, результативность кампании может быть хуже, а также некоторые карточки товара могут совсем не получить показов</a:t>
            </a:r>
            <a:endParaRPr sz="1100">
              <a:solidFill>
                <a:srgbClr val="34343C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100"/>
              <a:buChar char="●"/>
            </a:pPr>
            <a:r>
              <a:rPr lang="en-US" sz="1100">
                <a:solidFill>
                  <a:srgbClr val="34343C"/>
                </a:solidFill>
              </a:rPr>
              <a:t>Выставлять дневной лимит выше оптимального рекомендуем в случаях, если:</a:t>
            </a:r>
            <a:endParaRPr sz="1100">
              <a:solidFill>
                <a:srgbClr val="34343C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100"/>
              <a:buChar char="○"/>
            </a:pPr>
            <a:r>
              <a:rPr lang="en-US" sz="1100">
                <a:solidFill>
                  <a:srgbClr val="34343C"/>
                </a:solidFill>
              </a:rPr>
              <a:t>кампания слишком быстро расходует дневной бюджет в течение дня (вероятно, ей недостаточного выставленного дневного лимита, и есть потенциал роста)</a:t>
            </a:r>
            <a:endParaRPr sz="1100">
              <a:solidFill>
                <a:srgbClr val="34343C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100"/>
              <a:buChar char="○"/>
            </a:pPr>
            <a:r>
              <a:rPr lang="en-US" sz="1100">
                <a:solidFill>
                  <a:srgbClr val="34343C"/>
                </a:solidFill>
              </a:rPr>
              <a:t>есть цель масштабирования, в целом</a:t>
            </a:r>
            <a:endParaRPr sz="1100">
              <a:solidFill>
                <a:srgbClr val="34343C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100"/>
              <a:buChar char="○"/>
            </a:pPr>
            <a:r>
              <a:rPr lang="en-US" sz="1100">
                <a:solidFill>
                  <a:srgbClr val="34343C"/>
                </a:solidFill>
              </a:rPr>
              <a:t>кампания эффективно отрабатывает и есть необходимость максимизировать ее результат</a:t>
            </a:r>
            <a:endParaRPr sz="1100">
              <a:solidFill>
                <a:srgbClr val="34343C"/>
              </a:solidFill>
            </a:endParaRPr>
          </a:p>
        </p:txBody>
      </p:sp>
      <p:sp>
        <p:nvSpPr>
          <p:cNvPr id="334" name="Google Shape;334;p48"/>
          <p:cNvSpPr txBox="1"/>
          <p:nvPr/>
        </p:nvSpPr>
        <p:spPr>
          <a:xfrm>
            <a:off x="190525" y="3735399"/>
            <a:ext cx="8763000" cy="10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4343C"/>
                </a:solidFill>
              </a:rPr>
              <a:t>Кроме ставки, на показ карточек товаров также влияет:</a:t>
            </a:r>
            <a:endParaRPr sz="1100">
              <a:solidFill>
                <a:srgbClr val="34343C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100"/>
              <a:buChar char="●"/>
            </a:pPr>
            <a:r>
              <a:rPr lang="en-US" sz="1100">
                <a:solidFill>
                  <a:srgbClr val="34343C"/>
                </a:solidFill>
              </a:rPr>
              <a:t>для неавторизованных пользователей: кликабельность и конверсионность товаров</a:t>
            </a:r>
            <a:endParaRPr sz="1100">
              <a:solidFill>
                <a:srgbClr val="34343C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100"/>
              <a:buChar char="●"/>
            </a:pPr>
            <a:r>
              <a:rPr lang="en-US" sz="1100">
                <a:solidFill>
                  <a:srgbClr val="34343C"/>
                </a:solidFill>
              </a:rPr>
              <a:t>для авторизованных пользователей: личные предпочтения пользователя, на основании его действий на сайте (заказы, добавления в избранное и т.д.)</a:t>
            </a:r>
            <a:endParaRPr sz="1100">
              <a:solidFill>
                <a:srgbClr val="34343C"/>
              </a:solidFill>
            </a:endParaRPr>
          </a:p>
        </p:txBody>
      </p:sp>
      <p:pic>
        <p:nvPicPr>
          <p:cNvPr descr="preencoded.png" id="335" name="Google Shape;33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25" y="2789529"/>
            <a:ext cx="8763000" cy="6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8"/>
          <p:cNvSpPr txBox="1"/>
          <p:nvPr/>
        </p:nvSpPr>
        <p:spPr>
          <a:xfrm>
            <a:off x="190475" y="2808030"/>
            <a:ext cx="87630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100">
                <a:solidFill>
                  <a:srgbClr val="34343C"/>
                </a:solidFill>
              </a:rPr>
              <a:t>Рекомендуем устанавливать ставки в средних значениях или выше от них на 10-20%, чтобы карточки показывались в дневные часы, когда покупательская способность пользователей может быть выше</a:t>
            </a:r>
            <a:endParaRPr sz="1100">
              <a:solidFill>
                <a:srgbClr val="34343C"/>
              </a:solidFill>
            </a:endParaRPr>
          </a:p>
        </p:txBody>
      </p:sp>
      <p:sp>
        <p:nvSpPr>
          <p:cNvPr id="337" name="Google Shape;337;p48"/>
          <p:cNvSpPr/>
          <p:nvPr/>
        </p:nvSpPr>
        <p:spPr>
          <a:xfrm>
            <a:off x="190450" y="2235425"/>
            <a:ext cx="83139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Нужно ли ставить слишком высокую ставку, чтобы быть</a:t>
            </a:r>
            <a:endParaRPr sz="22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конкурентными?</a:t>
            </a:r>
            <a:endParaRPr sz="22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48"/>
          <p:cNvSpPr/>
          <p:nvPr/>
        </p:nvSpPr>
        <p:spPr>
          <a:xfrm>
            <a:off x="190450" y="3453429"/>
            <a:ext cx="8313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влияет на показ карточек?</a:t>
            </a:r>
            <a:endParaRPr sz="22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/>
          <p:nvPr/>
        </p:nvSpPr>
        <p:spPr>
          <a:xfrm>
            <a:off x="190450" y="271439"/>
            <a:ext cx="83139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>
                <a:solidFill>
                  <a:srgbClr val="34343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Каким образом система выбирает какие кампании и товары показывать при одинаковых ставках?</a:t>
            </a:r>
            <a:endParaRPr sz="26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345" name="Google Shape;34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1119363"/>
            <a:ext cx="8763000" cy="15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 txBox="1"/>
          <p:nvPr/>
        </p:nvSpPr>
        <p:spPr>
          <a:xfrm>
            <a:off x="159400" y="1156413"/>
            <a:ext cx="87630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Из выборки товаров с одинаковыми ставками система будет ориентироваться на CTR/CR товара, а также на персональные предпочтения пользователя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Те товары, что буду удовлетворять всем заданным условиям в момент аукциона, будут показываться первыми, то есть займут в выдаче 2 и 3 места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На 10 и 11 места встанут те карточки товаров, что займут 3 и 4 места в аукционе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На 18 и 19 места — товары, что займут 5 и 6 места в аукционе, соответственно</a:t>
            </a:r>
            <a:endParaRPr sz="1200">
              <a:solidFill>
                <a:srgbClr val="34343C"/>
              </a:solidFill>
            </a:endParaRPr>
          </a:p>
        </p:txBody>
      </p:sp>
      <p:pic>
        <p:nvPicPr>
          <p:cNvPr descr="preencoded.png" id="347" name="Google Shape;34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25" y="3764346"/>
            <a:ext cx="8763000" cy="6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9"/>
          <p:cNvSpPr txBox="1"/>
          <p:nvPr/>
        </p:nvSpPr>
        <p:spPr>
          <a:xfrm>
            <a:off x="190475" y="3782847"/>
            <a:ext cx="87630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Необходимо выделить их в отдельную кампанию и установить среднюю ставки данной категории или выше на 10-20%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349" name="Google Shape;349;p49"/>
          <p:cNvSpPr/>
          <p:nvPr/>
        </p:nvSpPr>
        <p:spPr>
          <a:xfrm>
            <a:off x="190450" y="2951303"/>
            <a:ext cx="87630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делать, если не показываются (или показываются мало) те карточки, которые точно должны продвигаться?</a:t>
            </a:r>
            <a:endParaRPr sz="26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Обзор кампании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50"/>
          <p:cNvSpPr txBox="1"/>
          <p:nvPr/>
        </p:nvSpPr>
        <p:spPr>
          <a:xfrm>
            <a:off x="6700375" y="2031275"/>
            <a:ext cx="2443800" cy="1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В разделе «Обзор» можно проверить все настройки кампании, после чего “Сохранить” или “Сохранить и запустить” рекламную кампанию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357" name="Google Shape;357;p50"/>
          <p:cNvCxnSpPr/>
          <p:nvPr/>
        </p:nvCxnSpPr>
        <p:spPr>
          <a:xfrm>
            <a:off x="5678875" y="3466325"/>
            <a:ext cx="807000" cy="2451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8" name="Google Shape;3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974125"/>
            <a:ext cx="6509876" cy="304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50"/>
          <p:cNvCxnSpPr/>
          <p:nvPr/>
        </p:nvCxnSpPr>
        <p:spPr>
          <a:xfrm>
            <a:off x="5671200" y="3361075"/>
            <a:ext cx="502800" cy="3807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50"/>
          <p:cNvCxnSpPr/>
          <p:nvPr/>
        </p:nvCxnSpPr>
        <p:spPr>
          <a:xfrm flipH="1">
            <a:off x="5458425" y="3376200"/>
            <a:ext cx="215700" cy="3657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1" name="Google Shape;361;p50"/>
          <p:cNvSpPr/>
          <p:nvPr/>
        </p:nvSpPr>
        <p:spPr>
          <a:xfrm>
            <a:off x="6275775" y="1344225"/>
            <a:ext cx="424500" cy="1854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Интерфейс кабинета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51"/>
          <p:cNvSpPr txBox="1"/>
          <p:nvPr/>
        </p:nvSpPr>
        <p:spPr>
          <a:xfrm>
            <a:off x="6275775" y="1859375"/>
            <a:ext cx="28683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После запуска кампании в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поле «Статус» вы увидите статус кампании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Кампании можно отфильтровать (активные/на паузе/архивные/завершенные)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369" name="Google Shape;3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0" y="1163600"/>
            <a:ext cx="6085327" cy="2821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1"/>
          <p:cNvSpPr/>
          <p:nvPr/>
        </p:nvSpPr>
        <p:spPr>
          <a:xfrm>
            <a:off x="1043225" y="1702927"/>
            <a:ext cx="861900" cy="12741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Интерфейс кабинета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52"/>
          <p:cNvSpPr txBox="1"/>
          <p:nvPr/>
        </p:nvSpPr>
        <p:spPr>
          <a:xfrm>
            <a:off x="5716200" y="1198175"/>
            <a:ext cx="3516000" cy="27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В поле с кампаниями отображаются: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Название кампаний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Статус: активна / завершена / на паузе / в архиве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Карточки продвигаемых товаров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Заданный дневной лимит рекламной кампании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Расход, бонусов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Расход, баланс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Расход за весь период размещения кампании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Остаток дневного бюджета на текущий день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AutoNum type="arabicPeriod"/>
            </a:pPr>
            <a:r>
              <a:rPr lang="en-US" sz="1200">
                <a:solidFill>
                  <a:srgbClr val="34343C"/>
                </a:solidFill>
              </a:rPr>
              <a:t>Название бренда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378" name="Google Shape;37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3" y="1769288"/>
            <a:ext cx="5525748" cy="16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2"/>
          <p:cNvSpPr/>
          <p:nvPr/>
        </p:nvSpPr>
        <p:spPr>
          <a:xfrm>
            <a:off x="297475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1</a:t>
            </a:r>
            <a:endParaRPr sz="1304"/>
          </a:p>
        </p:txBody>
      </p:sp>
      <p:sp>
        <p:nvSpPr>
          <p:cNvPr id="380" name="Google Shape;380;p52"/>
          <p:cNvSpPr/>
          <p:nvPr/>
        </p:nvSpPr>
        <p:spPr>
          <a:xfrm>
            <a:off x="814111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2</a:t>
            </a:r>
            <a:endParaRPr sz="1304"/>
          </a:p>
        </p:txBody>
      </p:sp>
      <p:sp>
        <p:nvSpPr>
          <p:cNvPr id="381" name="Google Shape;381;p52"/>
          <p:cNvSpPr/>
          <p:nvPr/>
        </p:nvSpPr>
        <p:spPr>
          <a:xfrm>
            <a:off x="1422951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3</a:t>
            </a:r>
            <a:endParaRPr sz="1304"/>
          </a:p>
        </p:txBody>
      </p:sp>
      <p:sp>
        <p:nvSpPr>
          <p:cNvPr id="382" name="Google Shape;382;p52"/>
          <p:cNvSpPr/>
          <p:nvPr/>
        </p:nvSpPr>
        <p:spPr>
          <a:xfrm>
            <a:off x="1976829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4</a:t>
            </a:r>
            <a:endParaRPr sz="1304"/>
          </a:p>
        </p:txBody>
      </p:sp>
      <p:sp>
        <p:nvSpPr>
          <p:cNvPr id="383" name="Google Shape;383;p52"/>
          <p:cNvSpPr/>
          <p:nvPr/>
        </p:nvSpPr>
        <p:spPr>
          <a:xfrm>
            <a:off x="2437367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5</a:t>
            </a:r>
            <a:endParaRPr sz="1304"/>
          </a:p>
        </p:txBody>
      </p:sp>
      <p:sp>
        <p:nvSpPr>
          <p:cNvPr id="384" name="Google Shape;384;p52"/>
          <p:cNvSpPr/>
          <p:nvPr/>
        </p:nvSpPr>
        <p:spPr>
          <a:xfrm>
            <a:off x="3046365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6</a:t>
            </a:r>
            <a:endParaRPr sz="1304"/>
          </a:p>
        </p:txBody>
      </p:sp>
      <p:sp>
        <p:nvSpPr>
          <p:cNvPr id="385" name="Google Shape;385;p52"/>
          <p:cNvSpPr/>
          <p:nvPr/>
        </p:nvSpPr>
        <p:spPr>
          <a:xfrm>
            <a:off x="3692349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7</a:t>
            </a:r>
            <a:endParaRPr sz="1304"/>
          </a:p>
        </p:txBody>
      </p:sp>
      <p:sp>
        <p:nvSpPr>
          <p:cNvPr id="386" name="Google Shape;386;p52"/>
          <p:cNvSpPr/>
          <p:nvPr/>
        </p:nvSpPr>
        <p:spPr>
          <a:xfrm>
            <a:off x="4184287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8</a:t>
            </a:r>
            <a:endParaRPr sz="1304"/>
          </a:p>
        </p:txBody>
      </p:sp>
      <p:sp>
        <p:nvSpPr>
          <p:cNvPr id="387" name="Google Shape;387;p52"/>
          <p:cNvSpPr/>
          <p:nvPr/>
        </p:nvSpPr>
        <p:spPr>
          <a:xfrm>
            <a:off x="4577274" y="2347450"/>
            <a:ext cx="233700" cy="210600"/>
          </a:xfrm>
          <a:prstGeom prst="ellipse">
            <a:avLst/>
          </a:prstGeom>
          <a:solidFill>
            <a:srgbClr val="FAC5C5"/>
          </a:solidFill>
          <a:ln cap="flat" cmpd="sng" w="88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200" lIns="85200" spcFirstLastPara="1" rIns="85200" wrap="square" tIns="8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4"/>
              <a:t>9</a:t>
            </a:r>
            <a:endParaRPr sz="1304"/>
          </a:p>
        </p:txBody>
      </p:sp>
      <p:sp>
        <p:nvSpPr>
          <p:cNvPr id="388" name="Google Shape;388;p52"/>
          <p:cNvSpPr/>
          <p:nvPr/>
        </p:nvSpPr>
        <p:spPr>
          <a:xfrm>
            <a:off x="251525" y="2585350"/>
            <a:ext cx="5405700" cy="3429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3"/>
          <p:cNvSpPr/>
          <p:nvPr/>
        </p:nvSpPr>
        <p:spPr>
          <a:xfrm>
            <a:off x="190450" y="271445"/>
            <a:ext cx="83139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>
                <a:solidFill>
                  <a:srgbClr val="34343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понять, активна ли кампания?</a:t>
            </a:r>
            <a:endParaRPr sz="26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395" name="Google Shape;39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50" y="763945"/>
            <a:ext cx="8763000" cy="8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3"/>
          <p:cNvSpPr txBox="1"/>
          <p:nvPr/>
        </p:nvSpPr>
        <p:spPr>
          <a:xfrm>
            <a:off x="190450" y="763944"/>
            <a:ext cx="87630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В разделе “Товарные кампании” можно ориентироваться на метрики “Остаток”, так вы поймете сколько бюджета осталось на текущий день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В разделе “Отчеты” можно выбрать сегодняшний день и посмотреть расход по кампаниям</a:t>
            </a:r>
            <a:endParaRPr sz="1200">
              <a:solidFill>
                <a:srgbClr val="34343C"/>
              </a:solidFill>
            </a:endParaRPr>
          </a:p>
        </p:txBody>
      </p:sp>
      <p:pic>
        <p:nvPicPr>
          <p:cNvPr descr="preencoded.png" id="397" name="Google Shape;39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50" y="2440721"/>
            <a:ext cx="8763000" cy="6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3"/>
          <p:cNvSpPr txBox="1"/>
          <p:nvPr/>
        </p:nvSpPr>
        <p:spPr>
          <a:xfrm>
            <a:off x="190450" y="2449972"/>
            <a:ext cx="87630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2, 3, 10, 11, 18, 19 места в категориях (от верхнего уровня до глубокого) и по поисковому запросу в категориях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399" name="Google Shape;399;p53"/>
          <p:cNvSpPr/>
          <p:nvPr/>
        </p:nvSpPr>
        <p:spPr>
          <a:xfrm>
            <a:off x="190450" y="1924576"/>
            <a:ext cx="87630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какие места происходит аукцион в каталоге?</a:t>
            </a:r>
            <a:endParaRPr sz="26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0" name="Google Shape;400;p53"/>
          <p:cNvPicPr preferRelativeResize="0"/>
          <p:nvPr/>
        </p:nvPicPr>
        <p:blipFill rotWithShape="1">
          <a:blip r:embed="rId4">
            <a:alphaModFix/>
          </a:blip>
          <a:srcRect b="0" l="0" r="0" t="12495"/>
          <a:stretch/>
        </p:blipFill>
        <p:spPr>
          <a:xfrm>
            <a:off x="795650" y="3316499"/>
            <a:ext cx="6962775" cy="49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3"/>
          <p:cNvPicPr preferRelativeResize="0"/>
          <p:nvPr/>
        </p:nvPicPr>
        <p:blipFill rotWithShape="1">
          <a:blip r:embed="rId5">
            <a:alphaModFix/>
          </a:blip>
          <a:srcRect b="0" l="0" r="1739" t="13956"/>
          <a:stretch/>
        </p:blipFill>
        <p:spPr>
          <a:xfrm>
            <a:off x="1956175" y="3875050"/>
            <a:ext cx="4782450" cy="4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/>
          <p:nvPr/>
        </p:nvSpPr>
        <p:spPr>
          <a:xfrm>
            <a:off x="190500" y="197644"/>
            <a:ext cx="4010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Содержание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697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6"/>
          <p:cNvSpPr txBox="1"/>
          <p:nvPr/>
        </p:nvSpPr>
        <p:spPr>
          <a:xfrm>
            <a:off x="190500" y="726023"/>
            <a:ext cx="8199600" cy="4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howjump?jump=nextslide"/>
              </a:rPr>
              <a:t>Создание товарной кампании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4"/>
              </a:rPr>
              <a:t>Настройки новой кампании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5"/>
              </a:rPr>
              <a:t>Добавление товаров в рекламную кампанию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6"/>
              </a:rPr>
              <a:t>Рекомендации по настройке товарной кампании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7"/>
              </a:rPr>
              <a:t>Выбор стратегии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8"/>
              </a:rPr>
              <a:t>Ставки по категориям в платформе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9"/>
              </a:rPr>
              <a:t>Формула для расчета дневного бюджета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10"/>
              </a:rPr>
              <a:t>Обзор кампании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11"/>
              </a:rPr>
              <a:t>Интерфейс кабинета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12"/>
              </a:rPr>
              <a:t>Отчетность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>
                <a:solidFill>
                  <a:schemeClr val="hlink"/>
                </a:solidFill>
                <a:hlinkClick action="ppaction://hlinksldjump" r:id="rId13"/>
              </a:rPr>
              <a:t>Метрики в кабинете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4"/>
          <p:cNvSpPr/>
          <p:nvPr/>
        </p:nvSpPr>
        <p:spPr>
          <a:xfrm>
            <a:off x="190450" y="174625"/>
            <a:ext cx="8268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За какие места происходит аукцион в каталоге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8" name="Google Shape;4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50" y="851582"/>
            <a:ext cx="1775825" cy="38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4"/>
          <p:cNvPicPr preferRelativeResize="0"/>
          <p:nvPr/>
        </p:nvPicPr>
        <p:blipFill rotWithShape="1">
          <a:blip r:embed="rId4">
            <a:alphaModFix/>
          </a:blip>
          <a:srcRect b="1224" l="0" r="0" t="0"/>
          <a:stretch/>
        </p:blipFill>
        <p:spPr>
          <a:xfrm>
            <a:off x="3991800" y="793763"/>
            <a:ext cx="4672301" cy="38867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4"/>
          <p:cNvSpPr/>
          <p:nvPr/>
        </p:nvSpPr>
        <p:spPr>
          <a:xfrm>
            <a:off x="3836375" y="1962925"/>
            <a:ext cx="2367900" cy="271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4"/>
          <p:cNvSpPr/>
          <p:nvPr/>
        </p:nvSpPr>
        <p:spPr>
          <a:xfrm>
            <a:off x="8016925" y="1962913"/>
            <a:ext cx="837600" cy="283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4"/>
          <p:cNvSpPr txBox="1"/>
          <p:nvPr/>
        </p:nvSpPr>
        <p:spPr>
          <a:xfrm>
            <a:off x="2329800" y="1218350"/>
            <a:ext cx="1662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Пример выдачи по категории</a:t>
            </a:r>
            <a:endParaRPr sz="1200"/>
          </a:p>
        </p:txBody>
      </p:sp>
      <p:sp>
        <p:nvSpPr>
          <p:cNvPr id="413" name="Google Shape;413;p54"/>
          <p:cNvSpPr txBox="1"/>
          <p:nvPr/>
        </p:nvSpPr>
        <p:spPr>
          <a:xfrm>
            <a:off x="3991800" y="3796525"/>
            <a:ext cx="1662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Пример выдачи по поисковому запросу</a:t>
            </a:r>
            <a:endParaRPr sz="1200"/>
          </a:p>
        </p:txBody>
      </p:sp>
      <p:cxnSp>
        <p:nvCxnSpPr>
          <p:cNvPr id="414" name="Google Shape;414;p54"/>
          <p:cNvCxnSpPr>
            <a:stCxn id="412" idx="2"/>
            <a:endCxn id="408" idx="3"/>
          </p:cNvCxnSpPr>
          <p:nvPr/>
        </p:nvCxnSpPr>
        <p:spPr>
          <a:xfrm flipH="1">
            <a:off x="2174400" y="1792250"/>
            <a:ext cx="986400" cy="10026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5" name="Google Shape;415;p54"/>
          <p:cNvCxnSpPr>
            <a:stCxn id="413" idx="0"/>
          </p:cNvCxnSpPr>
          <p:nvPr/>
        </p:nvCxnSpPr>
        <p:spPr>
          <a:xfrm flipH="1" rot="10800000">
            <a:off x="4822800" y="2660425"/>
            <a:ext cx="1305300" cy="11361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54"/>
          <p:cNvSpPr/>
          <p:nvPr/>
        </p:nvSpPr>
        <p:spPr>
          <a:xfrm>
            <a:off x="2678873" y="2371050"/>
            <a:ext cx="2565900" cy="1002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</a:rPr>
              <a:t>2-3</a:t>
            </a:r>
            <a:r>
              <a:rPr lang="en-US" sz="1200">
                <a:solidFill>
                  <a:srgbClr val="000000"/>
                </a:solidFill>
              </a:rPr>
              <a:t>, </a:t>
            </a:r>
            <a:r>
              <a:rPr b="1" lang="en-US" sz="1200">
                <a:solidFill>
                  <a:srgbClr val="000000"/>
                </a:solidFill>
              </a:rPr>
              <a:t>10-11</a:t>
            </a:r>
            <a:r>
              <a:rPr lang="en-US" sz="1200">
                <a:solidFill>
                  <a:srgbClr val="000000"/>
                </a:solidFill>
              </a:rPr>
              <a:t>, </a:t>
            </a:r>
            <a:r>
              <a:rPr b="1" lang="en-US" sz="1200">
                <a:solidFill>
                  <a:srgbClr val="000000"/>
                </a:solidFill>
              </a:rPr>
              <a:t>18-19</a:t>
            </a:r>
            <a:r>
              <a:rPr lang="en-US" sz="1200">
                <a:solidFill>
                  <a:srgbClr val="000000"/>
                </a:solidFill>
              </a:rPr>
              <a:t> в КАТАЛОЖНОЙ и ПОИСКОВЫХ выдачах</a:t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"/>
          <p:cNvSpPr/>
          <p:nvPr/>
        </p:nvSpPr>
        <p:spPr>
          <a:xfrm>
            <a:off x="190450" y="271439"/>
            <a:ext cx="83139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Влияет ли на эффективность корректировка настроек в уже активной кампании? Есть ли время переобучения?</a:t>
            </a:r>
            <a:endParaRPr sz="26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423" name="Google Shape;42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1119373"/>
            <a:ext cx="8763000" cy="117555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5"/>
          <p:cNvSpPr txBox="1"/>
          <p:nvPr/>
        </p:nvSpPr>
        <p:spPr>
          <a:xfrm>
            <a:off x="159400" y="1156422"/>
            <a:ext cx="87630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Нет, не влияет. Вы можете вносить изменения по ставке, дневному лимиту, периоду и списку товаров во время работы кампании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Если какие-то SKU будут удалены из продвижения, то статистика по ним сохранится в разделе “Отчеты”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Переобучение кампании, как правило, занимает около 10 минут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425" name="Google Shape;425;p55"/>
          <p:cNvSpPr/>
          <p:nvPr/>
        </p:nvSpPr>
        <p:spPr>
          <a:xfrm>
            <a:off x="190475" y="2527658"/>
            <a:ext cx="87630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я не вижу свой бренд в выдаче, значит ли это, что мой бренд не показывается совсем?</a:t>
            </a:r>
            <a:endParaRPr sz="26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426" name="Google Shape;42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00" y="3260350"/>
            <a:ext cx="8763000" cy="144096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5"/>
          <p:cNvSpPr txBox="1"/>
          <p:nvPr/>
        </p:nvSpPr>
        <p:spPr>
          <a:xfrm>
            <a:off x="190500" y="3299908"/>
            <a:ext cx="87630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Нет. Мы рекомендуем ориентироваться только на данные в рекламной платформе, так как ваши кампании могли уже отработать на текущий день или, напротив, начнут открутку позже, так как проигрывают по ставке конкурентам.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Также алгоритмы платформы настроены таким образом, что вам будет показана персонализованная выдача продвигаемых товаров, согласно вашим предпочтениям, то есть у разных пользователей рекламные слоты будут заняты наиболее релевантными товарами.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"/>
          <p:cNvSpPr/>
          <p:nvPr/>
        </p:nvSpPr>
        <p:spPr>
          <a:xfrm>
            <a:off x="190450" y="271446"/>
            <a:ext cx="8313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Отчетность</a:t>
            </a:r>
            <a:endParaRPr sz="30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4" name="Google Shape;434;p56"/>
          <p:cNvSpPr txBox="1"/>
          <p:nvPr/>
        </p:nvSpPr>
        <p:spPr>
          <a:xfrm>
            <a:off x="6521525" y="833864"/>
            <a:ext cx="26226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1. Чтобы посмотреть подробную статистику, необходимо перейти в раздел «Отчеты»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2. Задать период отчета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3. Выбрать уровень, на котором необходимо посмотреть отчет (бренд/кампания/sku).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4. Далее отобразится статистика по показам, кликам, заказам, CTR, CR, фактическим CPC и CPA,расходам, доходу и ДРР.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5. После чего можно скачать отчет, нажав на соответствующую кнопку (отчет придет на почту)</a:t>
            </a:r>
            <a:endParaRPr sz="1200">
              <a:solidFill>
                <a:srgbClr val="34343C"/>
              </a:solidFill>
            </a:endParaRPr>
          </a:p>
        </p:txBody>
      </p:sp>
      <p:pic>
        <p:nvPicPr>
          <p:cNvPr id="435" name="Google Shape;4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0" y="951814"/>
            <a:ext cx="6331073" cy="21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6"/>
          <p:cNvSpPr/>
          <p:nvPr/>
        </p:nvSpPr>
        <p:spPr>
          <a:xfrm>
            <a:off x="1639086" y="3391614"/>
            <a:ext cx="3433800" cy="761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Ввиду регулярных доработок кабинета,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rgbClr val="34343C"/>
                </a:solidFill>
              </a:rPr>
              <a:t>рекомендуем ориентироваться на</a:t>
            </a:r>
            <a:endParaRPr b="1" sz="1200">
              <a:solidFill>
                <a:srgbClr val="34343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4343C"/>
                </a:solidFill>
              </a:rPr>
              <a:t>статистику в выгрузке в срезе по SKU</a:t>
            </a:r>
            <a:endParaRPr b="1" sz="1200"/>
          </a:p>
        </p:txBody>
      </p:sp>
      <p:sp>
        <p:nvSpPr>
          <p:cNvPr id="437" name="Google Shape;437;p56"/>
          <p:cNvSpPr/>
          <p:nvPr/>
        </p:nvSpPr>
        <p:spPr>
          <a:xfrm>
            <a:off x="2944750" y="954500"/>
            <a:ext cx="365700" cy="198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6"/>
          <p:cNvSpPr/>
          <p:nvPr/>
        </p:nvSpPr>
        <p:spPr>
          <a:xfrm>
            <a:off x="190450" y="2127368"/>
            <a:ext cx="6331200" cy="5787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6"/>
          <p:cNvSpPr/>
          <p:nvPr/>
        </p:nvSpPr>
        <p:spPr>
          <a:xfrm>
            <a:off x="4914775" y="1533275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440" name="Google Shape;440;p56"/>
          <p:cNvSpPr/>
          <p:nvPr/>
        </p:nvSpPr>
        <p:spPr>
          <a:xfrm>
            <a:off x="6155950" y="1871050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441" name="Google Shape;441;p56"/>
          <p:cNvSpPr/>
          <p:nvPr/>
        </p:nvSpPr>
        <p:spPr>
          <a:xfrm>
            <a:off x="3173200" y="1856874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442" name="Google Shape;442;p56"/>
          <p:cNvSpPr/>
          <p:nvPr/>
        </p:nvSpPr>
        <p:spPr>
          <a:xfrm>
            <a:off x="2486625" y="1533275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443" name="Google Shape;443;p56"/>
          <p:cNvSpPr/>
          <p:nvPr/>
        </p:nvSpPr>
        <p:spPr>
          <a:xfrm>
            <a:off x="3673600" y="1190375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444" name="Google Shape;444;p56"/>
          <p:cNvSpPr/>
          <p:nvPr/>
        </p:nvSpPr>
        <p:spPr>
          <a:xfrm>
            <a:off x="1025668" y="1928268"/>
            <a:ext cx="365700" cy="198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5" name="Google Shape;445;p56"/>
          <p:cNvCxnSpPr>
            <a:stCxn id="443" idx="2"/>
            <a:endCxn id="437" idx="3"/>
          </p:cNvCxnSpPr>
          <p:nvPr/>
        </p:nvCxnSpPr>
        <p:spPr>
          <a:xfrm rot="10800000">
            <a:off x="3310600" y="1053425"/>
            <a:ext cx="363000" cy="3084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6" name="Google Shape;446;p56"/>
          <p:cNvCxnSpPr>
            <a:stCxn id="442" idx="2"/>
          </p:cNvCxnSpPr>
          <p:nvPr/>
        </p:nvCxnSpPr>
        <p:spPr>
          <a:xfrm rot="10800000">
            <a:off x="1954725" y="1700825"/>
            <a:ext cx="531900" cy="3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7" name="Google Shape;447;p56"/>
          <p:cNvCxnSpPr>
            <a:stCxn id="441" idx="2"/>
            <a:endCxn id="444" idx="3"/>
          </p:cNvCxnSpPr>
          <p:nvPr/>
        </p:nvCxnSpPr>
        <p:spPr>
          <a:xfrm rot="10800000">
            <a:off x="1391500" y="2027124"/>
            <a:ext cx="1781700" cy="12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8" name="Google Shape;448;p56"/>
          <p:cNvCxnSpPr/>
          <p:nvPr/>
        </p:nvCxnSpPr>
        <p:spPr>
          <a:xfrm flipH="1" rot="10800000">
            <a:off x="5280475" y="1700825"/>
            <a:ext cx="329700" cy="3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/>
          <p:nvPr/>
        </p:nvSpPr>
        <p:spPr>
          <a:xfrm>
            <a:off x="190450" y="225736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Метрики в отчете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5" name="Google Shape;45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0110"/>
            <a:ext cx="8839200" cy="173847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7"/>
          <p:cNvSpPr txBox="1"/>
          <p:nvPr/>
        </p:nvSpPr>
        <p:spPr>
          <a:xfrm>
            <a:off x="190500" y="2490050"/>
            <a:ext cx="8763000" cy="21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1. </a:t>
            </a:r>
            <a:r>
              <a:rPr b="1" lang="en-US" sz="1200">
                <a:solidFill>
                  <a:srgbClr val="34343C"/>
                </a:solidFill>
              </a:rPr>
              <a:t>Название </a:t>
            </a:r>
            <a:r>
              <a:rPr lang="en-US" sz="1200">
                <a:solidFill>
                  <a:srgbClr val="34343C"/>
                </a:solidFill>
              </a:rPr>
              <a:t>– название бренда/кампании/артикула Lamoda (в зависимости от выбранного среза)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2. </a:t>
            </a:r>
            <a:r>
              <a:rPr b="1" lang="en-US" sz="1200">
                <a:solidFill>
                  <a:srgbClr val="34343C"/>
                </a:solidFill>
              </a:rPr>
              <a:t>Показы </a:t>
            </a:r>
            <a:r>
              <a:rPr lang="en-US" sz="1200">
                <a:solidFill>
                  <a:srgbClr val="34343C"/>
                </a:solidFill>
              </a:rPr>
              <a:t>– число показов карточки товара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3. </a:t>
            </a:r>
            <a:r>
              <a:rPr b="1" lang="en-US" sz="1200">
                <a:solidFill>
                  <a:srgbClr val="34343C"/>
                </a:solidFill>
              </a:rPr>
              <a:t>Клики </a:t>
            </a:r>
            <a:r>
              <a:rPr lang="en-US" sz="1200">
                <a:solidFill>
                  <a:srgbClr val="34343C"/>
                </a:solidFill>
              </a:rPr>
              <a:t>– число переходов по карточке товара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4. </a:t>
            </a:r>
            <a:r>
              <a:rPr b="1" lang="en-US" sz="1200">
                <a:solidFill>
                  <a:srgbClr val="34343C"/>
                </a:solidFill>
              </a:rPr>
              <a:t>Количество заказов</a:t>
            </a:r>
            <a:r>
              <a:rPr lang="en-US" sz="1200">
                <a:solidFill>
                  <a:srgbClr val="34343C"/>
                </a:solidFill>
              </a:rPr>
              <a:t> – число заказов, в котором числятся продвигаемые SKU и заказы с другими SKU бренда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5. </a:t>
            </a:r>
            <a:r>
              <a:rPr b="1" lang="en-US" sz="1200">
                <a:solidFill>
                  <a:srgbClr val="34343C"/>
                </a:solidFill>
              </a:rPr>
              <a:t>Заказы рекламных товаров</a:t>
            </a:r>
            <a:r>
              <a:rPr lang="en-US" sz="1200">
                <a:solidFill>
                  <a:srgbClr val="34343C"/>
                </a:solidFill>
              </a:rPr>
              <a:t> – количество заказанных продвигаемых SKU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6. </a:t>
            </a:r>
            <a:r>
              <a:rPr b="1" lang="en-US" sz="1200">
                <a:solidFill>
                  <a:srgbClr val="34343C"/>
                </a:solidFill>
              </a:rPr>
              <a:t>Заказы того же бренда </a:t>
            </a:r>
            <a:r>
              <a:rPr lang="en-US" sz="1200">
                <a:solidFill>
                  <a:srgbClr val="34343C"/>
                </a:solidFill>
              </a:rPr>
              <a:t>– Количество заказанных товаров бренда при переходе по выбранной продвигаемой SKU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"/>
          <p:cNvSpPr/>
          <p:nvPr/>
        </p:nvSpPr>
        <p:spPr>
          <a:xfrm>
            <a:off x="190450" y="210504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Метрики в отчете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3" name="Google Shape;4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29647"/>
            <a:ext cx="8839200" cy="173847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8"/>
          <p:cNvSpPr txBox="1"/>
          <p:nvPr/>
        </p:nvSpPr>
        <p:spPr>
          <a:xfrm>
            <a:off x="190500" y="2444375"/>
            <a:ext cx="8763000" cy="24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7. </a:t>
            </a:r>
            <a:r>
              <a:rPr b="1" lang="en-US" sz="1200">
                <a:solidFill>
                  <a:srgbClr val="34343C"/>
                </a:solidFill>
              </a:rPr>
              <a:t>CTR </a:t>
            </a:r>
            <a:r>
              <a:rPr lang="en-US" sz="1200">
                <a:solidFill>
                  <a:srgbClr val="34343C"/>
                </a:solidFill>
              </a:rPr>
              <a:t>– отношение кликов на продвигаемую карточку товара к показам карточки в %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8. </a:t>
            </a:r>
            <a:r>
              <a:rPr b="1" lang="en-US" sz="1200">
                <a:solidFill>
                  <a:srgbClr val="34343C"/>
                </a:solidFill>
              </a:rPr>
              <a:t>CR </a:t>
            </a:r>
            <a:r>
              <a:rPr lang="en-US" sz="1200">
                <a:solidFill>
                  <a:srgbClr val="34343C"/>
                </a:solidFill>
              </a:rPr>
              <a:t>— отношение заказов к кликам в %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9. </a:t>
            </a:r>
            <a:r>
              <a:rPr b="1" lang="en-US" sz="1200">
                <a:solidFill>
                  <a:srgbClr val="34343C"/>
                </a:solidFill>
              </a:rPr>
              <a:t>СРА </a:t>
            </a:r>
            <a:r>
              <a:rPr lang="en-US" sz="1200">
                <a:solidFill>
                  <a:srgbClr val="34343C"/>
                </a:solidFill>
              </a:rPr>
              <a:t>— отношение расходов к числу заказов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10. </a:t>
            </a:r>
            <a:r>
              <a:rPr b="1" lang="en-US" sz="1200">
                <a:solidFill>
                  <a:srgbClr val="34343C"/>
                </a:solidFill>
              </a:rPr>
              <a:t>Расход </a:t>
            </a:r>
            <a:r>
              <a:rPr lang="en-US" sz="1200">
                <a:solidFill>
                  <a:srgbClr val="34343C"/>
                </a:solidFill>
              </a:rPr>
              <a:t>— затраты на товарную рекламу (ваша установленная ставка, умноженная на количество кликов)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11. </a:t>
            </a:r>
            <a:r>
              <a:rPr b="1" lang="en-US" sz="1200">
                <a:solidFill>
                  <a:srgbClr val="34343C"/>
                </a:solidFill>
              </a:rPr>
              <a:t>Итого заказов на сумму</a:t>
            </a:r>
            <a:r>
              <a:rPr lang="en-US" sz="1200">
                <a:solidFill>
                  <a:srgbClr val="34343C"/>
                </a:solidFill>
              </a:rPr>
              <a:t> — доход рассчитанный от показателей Заказы рекламных товаров + Заказы того же бренда. Заказы подтягиваются в статистику в течение 7 дней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12. </a:t>
            </a:r>
            <a:r>
              <a:rPr b="1" lang="en-US" sz="1200">
                <a:solidFill>
                  <a:srgbClr val="34343C"/>
                </a:solidFill>
              </a:rPr>
              <a:t>ДРР </a:t>
            </a:r>
            <a:r>
              <a:rPr lang="en-US" sz="1200">
                <a:solidFill>
                  <a:srgbClr val="34343C"/>
                </a:solidFill>
              </a:rPr>
              <a:t>— отношение расходов к сумме заказов в %. Низкий ДРР говорит об эффективности продвижения.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"/>
          <p:cNvSpPr/>
          <p:nvPr/>
        </p:nvSpPr>
        <p:spPr>
          <a:xfrm>
            <a:off x="190450" y="271439"/>
            <a:ext cx="83139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solidFill>
                  <a:srgbClr val="3434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считаются метрики с заказами на примере?</a:t>
            </a:r>
            <a:endParaRPr sz="3000">
              <a:solidFill>
                <a:srgbClr val="3434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471" name="Google Shape;47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1226000"/>
            <a:ext cx="8763000" cy="132782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9"/>
          <p:cNvSpPr txBox="1"/>
          <p:nvPr/>
        </p:nvSpPr>
        <p:spPr>
          <a:xfrm>
            <a:off x="159400" y="1267849"/>
            <a:ext cx="87630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Если пользователь перешел по продвигаемой SKU (например, по футболке), добавил ее в заказ в 2х размерах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Затем перешел в бренд и добавил 3 пары носков, тогда статистика по SKU “футболка” будет следующая</a:t>
            </a:r>
            <a:endParaRPr sz="1200">
              <a:solidFill>
                <a:srgbClr val="34343C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○"/>
            </a:pPr>
            <a:r>
              <a:rPr lang="en-US" sz="1200">
                <a:solidFill>
                  <a:srgbClr val="34343C"/>
                </a:solidFill>
              </a:rPr>
              <a:t>Заказы — 1</a:t>
            </a:r>
            <a:endParaRPr sz="1200">
              <a:solidFill>
                <a:srgbClr val="34343C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○"/>
            </a:pPr>
            <a:r>
              <a:rPr lang="en-US" sz="1200">
                <a:solidFill>
                  <a:srgbClr val="34343C"/>
                </a:solidFill>
              </a:rPr>
              <a:t>Продажи (продукт) — 2</a:t>
            </a:r>
            <a:endParaRPr sz="1200">
              <a:solidFill>
                <a:srgbClr val="34343C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○"/>
            </a:pPr>
            <a:r>
              <a:rPr lang="en-US" sz="1200">
                <a:solidFill>
                  <a:srgbClr val="34343C"/>
                </a:solidFill>
              </a:rPr>
              <a:t>Продажи (бренд) — 3</a:t>
            </a:r>
            <a:endParaRPr sz="1200">
              <a:solidFill>
                <a:srgbClr val="34343C"/>
              </a:solidFill>
            </a:endParaRPr>
          </a:p>
        </p:txBody>
      </p:sp>
      <p:pic>
        <p:nvPicPr>
          <p:cNvPr descr="preencoded.png" id="473" name="Google Shape;47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00" y="2947225"/>
            <a:ext cx="8763000" cy="132782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9"/>
          <p:cNvSpPr txBox="1"/>
          <p:nvPr/>
        </p:nvSpPr>
        <p:spPr>
          <a:xfrm>
            <a:off x="190500" y="2989074"/>
            <a:ext cx="87630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Доход будет считаться от стоимости 2х футболок и 3х пар носков </a:t>
            </a:r>
            <a:r>
              <a:rPr b="1" lang="en-US" sz="1200">
                <a:solidFill>
                  <a:srgbClr val="34343C"/>
                </a:solidFill>
              </a:rPr>
              <a:t>с учетом примененных промокодов</a:t>
            </a:r>
            <a:endParaRPr b="1" sz="1200">
              <a:solidFill>
                <a:srgbClr val="34343C"/>
              </a:solidFill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Сумма заказов — стоимость футболки * кол-во 2 + стоимость носков * кол-во 3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/>
          <p:nvPr/>
        </p:nvSpPr>
        <p:spPr>
          <a:xfrm>
            <a:off x="190500" y="197644"/>
            <a:ext cx="4010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Варианты</a:t>
            </a:r>
            <a:r>
              <a:rPr b="0" i="0" lang="en-US" sz="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обложек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1" name="Google Shape;481;p60"/>
          <p:cNvSpPr txBox="1"/>
          <p:nvPr>
            <p:ph idx="1" type="body"/>
          </p:nvPr>
        </p:nvSpPr>
        <p:spPr>
          <a:xfrm>
            <a:off x="198525" y="188124"/>
            <a:ext cx="8666400" cy="431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/>
              <a:t>Топ частых ошибок при создании кампаний</a:t>
            </a:r>
            <a:endParaRPr sz="5000"/>
          </a:p>
        </p:txBody>
      </p:sp>
      <p:sp>
        <p:nvSpPr>
          <p:cNvPr id="482" name="Google Shape;482;p60"/>
          <p:cNvSpPr txBox="1"/>
          <p:nvPr/>
        </p:nvSpPr>
        <p:spPr>
          <a:xfrm>
            <a:off x="198525" y="802190"/>
            <a:ext cx="87549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Система работает только по артикулам Lamoda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В списке SKU не должно быть дублей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Максимальное число SKU в рамках одной кампании - 500 SKU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Если в рамках одного кабинета есть несколько брендов, необходимо проверить, что были добавлены артикулы того же бренда, что вы указали на 1 этапе заведения кампании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Добавлять товары, размеры которого отсутствуют на данный момент на сайте, можно, они не будут продвигаться до тех пор, пока их сток не обновится. Однако стоит учитывать, что в таком случае они все равно считаются в общее количество SKU кампании и занимают место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Если кампания не откручивается, возможно не хватает средств на рекламном кошельке (сумма расхода на продвижение превышает баланс средств)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1"/>
          <p:cNvSpPr/>
          <p:nvPr/>
        </p:nvSpPr>
        <p:spPr>
          <a:xfrm>
            <a:off x="180638" y="150289"/>
            <a:ext cx="47913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ad_platform@lamoda.ru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Создание товарной кампании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Google Shape;1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0" y="964300"/>
            <a:ext cx="6895575" cy="32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7"/>
          <p:cNvSpPr/>
          <p:nvPr/>
        </p:nvSpPr>
        <p:spPr>
          <a:xfrm>
            <a:off x="2396450" y="1411450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cxnSp>
        <p:nvCxnSpPr>
          <p:cNvPr id="181" name="Google Shape;181;p37"/>
          <p:cNvCxnSpPr>
            <a:stCxn id="180" idx="1"/>
          </p:cNvCxnSpPr>
          <p:nvPr/>
        </p:nvCxnSpPr>
        <p:spPr>
          <a:xfrm rot="10800000">
            <a:off x="2015606" y="1198267"/>
            <a:ext cx="434400" cy="2634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37"/>
          <p:cNvSpPr/>
          <p:nvPr/>
        </p:nvSpPr>
        <p:spPr>
          <a:xfrm>
            <a:off x="4924950" y="1461675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cxnSp>
        <p:nvCxnSpPr>
          <p:cNvPr id="183" name="Google Shape;183;p37"/>
          <p:cNvCxnSpPr>
            <a:stCxn id="182" idx="6"/>
          </p:cNvCxnSpPr>
          <p:nvPr/>
        </p:nvCxnSpPr>
        <p:spPr>
          <a:xfrm>
            <a:off x="5290650" y="1633125"/>
            <a:ext cx="867900" cy="21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37"/>
          <p:cNvSpPr txBox="1"/>
          <p:nvPr/>
        </p:nvSpPr>
        <p:spPr>
          <a:xfrm>
            <a:off x="7086025" y="1198275"/>
            <a:ext cx="20580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1. Перейти в раздел “Товарные кампании”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2. Нажать на “Создать кампанию”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Настройки новой кампании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38"/>
          <p:cNvSpPr txBox="1"/>
          <p:nvPr/>
        </p:nvSpPr>
        <p:spPr>
          <a:xfrm>
            <a:off x="6036700" y="939085"/>
            <a:ext cx="3107400" cy="38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1. В разделе “Настройки” выбрать бренд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2. Задать название рекламной кампании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3. </a:t>
            </a:r>
            <a:r>
              <a:rPr lang="en-US" sz="1200">
                <a:solidFill>
                  <a:srgbClr val="34343C"/>
                </a:solidFill>
                <a:highlight>
                  <a:srgbClr val="FFFFFF"/>
                </a:highlight>
              </a:rPr>
              <a:t>Выбрать кошелек </a:t>
            </a:r>
            <a:r>
              <a:rPr i="1" lang="en-US" sz="1000">
                <a:solidFill>
                  <a:srgbClr val="34343C"/>
                </a:solidFill>
                <a:highlight>
                  <a:srgbClr val="FFFFFF"/>
                </a:highlight>
              </a:rPr>
              <a:t>(по</a:t>
            </a:r>
            <a:endParaRPr i="1" sz="10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000">
                <a:solidFill>
                  <a:srgbClr val="34343C"/>
                </a:solidFill>
                <a:highlight>
                  <a:srgbClr val="FFFFFF"/>
                </a:highlight>
              </a:rPr>
              <a:t>умолчанию платформа назначает кошелек, привязанный к выбранному</a:t>
            </a:r>
            <a:endParaRPr i="1" sz="10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000">
                <a:solidFill>
                  <a:srgbClr val="34343C"/>
                </a:solidFill>
                <a:highlight>
                  <a:srgbClr val="FFFFFF"/>
                </a:highlight>
              </a:rPr>
              <a:t>кабинету)</a:t>
            </a:r>
            <a:endParaRPr i="1" sz="10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  <a:highlight>
                  <a:srgbClr val="FFFFFF"/>
                </a:highlight>
              </a:rPr>
              <a:t>4. В товарной рекламе могут быть начислены бонусы </a:t>
            </a:r>
            <a:r>
              <a:rPr i="1" lang="en-US" sz="1000">
                <a:solidFill>
                  <a:srgbClr val="34343C"/>
                </a:solidFill>
                <a:highlight>
                  <a:srgbClr val="FFFFFF"/>
                </a:highlight>
              </a:rPr>
              <a:t>(в том числе, бонусы из кэшбек акций или иные бонусы, согласованные с Brand Solutions)</a:t>
            </a:r>
            <a:endParaRPr sz="12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  <a:highlight>
                  <a:srgbClr val="FFFFFF"/>
                </a:highlight>
              </a:rPr>
              <a:t>Если вы хотите потратить бонусы, то переключите тумблер</a:t>
            </a:r>
            <a:r>
              <a:rPr lang="en-US" sz="1200">
                <a:solidFill>
                  <a:srgbClr val="34343C"/>
                </a:solidFill>
                <a:highlight>
                  <a:srgbClr val="FFFFFF"/>
                </a:highlight>
              </a:rPr>
              <a:t> </a:t>
            </a:r>
            <a:r>
              <a:rPr i="1" lang="en-US" sz="1000">
                <a:solidFill>
                  <a:srgbClr val="34343C"/>
                </a:solidFill>
                <a:highlight>
                  <a:srgbClr val="FFFFFF"/>
                </a:highlight>
              </a:rPr>
              <a:t>(в первую очередь, списываются бонусы, затем средства с кошелька)</a:t>
            </a:r>
            <a:endParaRPr i="1" sz="10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  <a:highlight>
                  <a:srgbClr val="FFFFFF"/>
                </a:highlight>
              </a:rPr>
              <a:t>5. Далее переход в выбор</a:t>
            </a:r>
            <a:endParaRPr sz="120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  <a:highlight>
                  <a:srgbClr val="FFFFFF"/>
                </a:highlight>
              </a:rPr>
              <a:t>товаров</a:t>
            </a:r>
            <a:endParaRPr sz="1200"/>
          </a:p>
        </p:txBody>
      </p:sp>
      <p:pic>
        <p:nvPicPr>
          <p:cNvPr id="192" name="Google Shape;1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0" y="1487110"/>
            <a:ext cx="5846252" cy="275747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8"/>
          <p:cNvSpPr/>
          <p:nvPr/>
        </p:nvSpPr>
        <p:spPr>
          <a:xfrm>
            <a:off x="214666" y="1802879"/>
            <a:ext cx="555300" cy="228900"/>
          </a:xfrm>
          <a:prstGeom prst="rect">
            <a:avLst/>
          </a:prstGeom>
          <a:noFill/>
          <a:ln cap="flat" cmpd="sng" w="165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425" lIns="79425" spcFirstLastPara="1" rIns="79425" wrap="square" tIns="79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6"/>
          </a:p>
        </p:txBody>
      </p:sp>
      <p:sp>
        <p:nvSpPr>
          <p:cNvPr id="194" name="Google Shape;194;p38"/>
          <p:cNvSpPr/>
          <p:nvPr/>
        </p:nvSpPr>
        <p:spPr>
          <a:xfrm>
            <a:off x="3520375" y="2296162"/>
            <a:ext cx="317700" cy="297600"/>
          </a:xfrm>
          <a:prstGeom prst="ellipse">
            <a:avLst/>
          </a:prstGeom>
          <a:solidFill>
            <a:srgbClr val="FAC5C5"/>
          </a:solidFill>
          <a:ln cap="flat" cmpd="sng" w="82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425" lIns="79425" spcFirstLastPara="1" rIns="79425" wrap="square" tIns="79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6"/>
              <a:t>1</a:t>
            </a:r>
            <a:endParaRPr sz="1216"/>
          </a:p>
        </p:txBody>
      </p:sp>
      <p:cxnSp>
        <p:nvCxnSpPr>
          <p:cNvPr id="195" name="Google Shape;195;p38"/>
          <p:cNvCxnSpPr>
            <a:stCxn id="194" idx="2"/>
          </p:cNvCxnSpPr>
          <p:nvPr/>
        </p:nvCxnSpPr>
        <p:spPr>
          <a:xfrm flipH="1">
            <a:off x="3191875" y="2444962"/>
            <a:ext cx="328500" cy="6600"/>
          </a:xfrm>
          <a:prstGeom prst="straightConnector1">
            <a:avLst/>
          </a:prstGeom>
          <a:noFill/>
          <a:ln cap="flat" cmpd="sng" w="165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38"/>
          <p:cNvSpPr/>
          <p:nvPr/>
        </p:nvSpPr>
        <p:spPr>
          <a:xfrm>
            <a:off x="3520375" y="2594047"/>
            <a:ext cx="317700" cy="297600"/>
          </a:xfrm>
          <a:prstGeom prst="ellipse">
            <a:avLst/>
          </a:prstGeom>
          <a:solidFill>
            <a:srgbClr val="FAC5C5"/>
          </a:solidFill>
          <a:ln cap="flat" cmpd="sng" w="82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425" lIns="79425" spcFirstLastPara="1" rIns="79425" wrap="square" tIns="79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6"/>
              <a:t>2</a:t>
            </a:r>
            <a:endParaRPr sz="1216"/>
          </a:p>
        </p:txBody>
      </p:sp>
      <p:cxnSp>
        <p:nvCxnSpPr>
          <p:cNvPr id="197" name="Google Shape;197;p38"/>
          <p:cNvCxnSpPr>
            <a:stCxn id="196" idx="2"/>
          </p:cNvCxnSpPr>
          <p:nvPr/>
        </p:nvCxnSpPr>
        <p:spPr>
          <a:xfrm flipH="1">
            <a:off x="3191875" y="2742847"/>
            <a:ext cx="328500" cy="6600"/>
          </a:xfrm>
          <a:prstGeom prst="straightConnector1">
            <a:avLst/>
          </a:prstGeom>
          <a:noFill/>
          <a:ln cap="flat" cmpd="sng" w="165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38"/>
          <p:cNvSpPr/>
          <p:nvPr/>
        </p:nvSpPr>
        <p:spPr>
          <a:xfrm>
            <a:off x="3520375" y="2898186"/>
            <a:ext cx="317700" cy="297600"/>
          </a:xfrm>
          <a:prstGeom prst="ellipse">
            <a:avLst/>
          </a:prstGeom>
          <a:solidFill>
            <a:srgbClr val="FAC5C5"/>
          </a:solidFill>
          <a:ln cap="flat" cmpd="sng" w="82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425" lIns="79425" spcFirstLastPara="1" rIns="79425" wrap="square" tIns="79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6"/>
              <a:t>3</a:t>
            </a:r>
            <a:endParaRPr sz="1216"/>
          </a:p>
        </p:txBody>
      </p:sp>
      <p:cxnSp>
        <p:nvCxnSpPr>
          <p:cNvPr id="199" name="Google Shape;199;p38"/>
          <p:cNvCxnSpPr>
            <a:stCxn id="198" idx="2"/>
          </p:cNvCxnSpPr>
          <p:nvPr/>
        </p:nvCxnSpPr>
        <p:spPr>
          <a:xfrm flipH="1">
            <a:off x="3191875" y="3046986"/>
            <a:ext cx="328500" cy="6600"/>
          </a:xfrm>
          <a:prstGeom prst="straightConnector1">
            <a:avLst/>
          </a:prstGeom>
          <a:noFill/>
          <a:ln cap="flat" cmpd="sng" w="165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38"/>
          <p:cNvSpPr/>
          <p:nvPr/>
        </p:nvSpPr>
        <p:spPr>
          <a:xfrm>
            <a:off x="4594609" y="3668829"/>
            <a:ext cx="317700" cy="297600"/>
          </a:xfrm>
          <a:prstGeom prst="ellipse">
            <a:avLst/>
          </a:prstGeom>
          <a:solidFill>
            <a:srgbClr val="FAC5C5"/>
          </a:solidFill>
          <a:ln cap="flat" cmpd="sng" w="82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425" lIns="79425" spcFirstLastPara="1" rIns="79425" wrap="square" tIns="79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6"/>
              <a:t>5</a:t>
            </a:r>
            <a:endParaRPr sz="1216"/>
          </a:p>
        </p:txBody>
      </p:sp>
      <p:cxnSp>
        <p:nvCxnSpPr>
          <p:cNvPr id="201" name="Google Shape;201;p38"/>
          <p:cNvCxnSpPr/>
          <p:nvPr/>
        </p:nvCxnSpPr>
        <p:spPr>
          <a:xfrm>
            <a:off x="4912306" y="3812949"/>
            <a:ext cx="701100" cy="213000"/>
          </a:xfrm>
          <a:prstGeom prst="straightConnector1">
            <a:avLst/>
          </a:prstGeom>
          <a:noFill/>
          <a:ln cap="flat" cmpd="sng" w="165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2" name="Google Shape;202;p38"/>
          <p:cNvSpPr/>
          <p:nvPr/>
        </p:nvSpPr>
        <p:spPr>
          <a:xfrm>
            <a:off x="3520375" y="3434051"/>
            <a:ext cx="317700" cy="297600"/>
          </a:xfrm>
          <a:prstGeom prst="ellipse">
            <a:avLst/>
          </a:prstGeom>
          <a:solidFill>
            <a:srgbClr val="FAC5C5"/>
          </a:solidFill>
          <a:ln cap="flat" cmpd="sng" w="827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425" lIns="79425" spcFirstLastPara="1" rIns="79425" wrap="square" tIns="79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6"/>
              <a:t>4</a:t>
            </a:r>
            <a:endParaRPr sz="1216"/>
          </a:p>
        </p:txBody>
      </p:sp>
      <p:cxnSp>
        <p:nvCxnSpPr>
          <p:cNvPr id="203" name="Google Shape;203;p38"/>
          <p:cNvCxnSpPr>
            <a:stCxn id="202" idx="2"/>
          </p:cNvCxnSpPr>
          <p:nvPr/>
        </p:nvCxnSpPr>
        <p:spPr>
          <a:xfrm flipH="1">
            <a:off x="3191875" y="3582851"/>
            <a:ext cx="328500" cy="6600"/>
          </a:xfrm>
          <a:prstGeom prst="straightConnector1">
            <a:avLst/>
          </a:prstGeom>
          <a:noFill/>
          <a:ln cap="flat" cmpd="sng" w="165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Добавление товаров в рекламную кампанию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39"/>
          <p:cNvSpPr txBox="1"/>
          <p:nvPr/>
        </p:nvSpPr>
        <p:spPr>
          <a:xfrm>
            <a:off x="5215450" y="1510013"/>
            <a:ext cx="37380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В разделе “Товары” необходимо добавить SKU </a:t>
            </a:r>
            <a:r>
              <a:rPr lang="en-US" sz="1200">
                <a:solidFill>
                  <a:schemeClr val="accent6"/>
                </a:solidFill>
              </a:rPr>
              <a:t>(в формате Lamoda) 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Для этого есть 2 опции: добавление по 1 SKU или списком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812425"/>
            <a:ext cx="5024957" cy="233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820" y="2857599"/>
            <a:ext cx="4500680" cy="206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9"/>
          <p:cNvSpPr/>
          <p:nvPr/>
        </p:nvSpPr>
        <p:spPr>
          <a:xfrm>
            <a:off x="1711000" y="1038600"/>
            <a:ext cx="639600" cy="2634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4" name="Google Shape;214;p39"/>
          <p:cNvCxnSpPr>
            <a:stCxn id="213" idx="2"/>
          </p:cNvCxnSpPr>
          <p:nvPr/>
        </p:nvCxnSpPr>
        <p:spPr>
          <a:xfrm flipH="1">
            <a:off x="1513000" y="1302000"/>
            <a:ext cx="517800" cy="2010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39"/>
          <p:cNvCxnSpPr>
            <a:stCxn id="213" idx="2"/>
          </p:cNvCxnSpPr>
          <p:nvPr/>
        </p:nvCxnSpPr>
        <p:spPr>
          <a:xfrm>
            <a:off x="2030800" y="1302000"/>
            <a:ext cx="350400" cy="2010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39"/>
          <p:cNvSpPr/>
          <p:nvPr/>
        </p:nvSpPr>
        <p:spPr>
          <a:xfrm>
            <a:off x="5593450" y="3049376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cxnSp>
        <p:nvCxnSpPr>
          <p:cNvPr id="217" name="Google Shape;217;p39"/>
          <p:cNvCxnSpPr>
            <a:stCxn id="216" idx="2"/>
          </p:cNvCxnSpPr>
          <p:nvPr/>
        </p:nvCxnSpPr>
        <p:spPr>
          <a:xfrm flipH="1">
            <a:off x="5031550" y="3220826"/>
            <a:ext cx="561900" cy="307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39"/>
          <p:cNvSpPr/>
          <p:nvPr/>
        </p:nvSpPr>
        <p:spPr>
          <a:xfrm>
            <a:off x="5688925" y="3718451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cxnSp>
        <p:nvCxnSpPr>
          <p:cNvPr id="219" name="Google Shape;219;p39"/>
          <p:cNvCxnSpPr>
            <a:stCxn id="218" idx="6"/>
          </p:cNvCxnSpPr>
          <p:nvPr/>
        </p:nvCxnSpPr>
        <p:spPr>
          <a:xfrm>
            <a:off x="6054625" y="3889901"/>
            <a:ext cx="484800" cy="232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0" name="Google Shape;220;p39"/>
          <p:cNvSpPr txBox="1"/>
          <p:nvPr/>
        </p:nvSpPr>
        <p:spPr>
          <a:xfrm>
            <a:off x="190500" y="3372550"/>
            <a:ext cx="4201200" cy="12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1. Чтобы добавить 1 SKU необходимо в поисковую строку добавить артикул товара и нажать Enter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2. После того, как товар был найден, необходимо кликнуть на плюс, чтобы добавить его в рекламную кампанию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Добавление товаров в рекламную кампанию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40"/>
          <p:cNvSpPr txBox="1"/>
          <p:nvPr/>
        </p:nvSpPr>
        <p:spPr>
          <a:xfrm>
            <a:off x="5215450" y="1458575"/>
            <a:ext cx="37380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Чтобы добавить несколько SKU необходимо кликнуть на “Загрузить список SKU” и внести список артикулов через Enter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28" name="Google Shape;228;p40"/>
          <p:cNvSpPr txBox="1"/>
          <p:nvPr/>
        </p:nvSpPr>
        <p:spPr>
          <a:xfrm>
            <a:off x="190500" y="3585267"/>
            <a:ext cx="39879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1. </a:t>
            </a: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Затем SKU появятся в поле с результатами поиска.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Необходимо также кликнуть на «Выбрать всё» и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«Добавить выбранное»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2. Или добавлять товары по одному, нажимая на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плюсы</a:t>
            </a:r>
            <a:endParaRPr sz="1150">
              <a:solidFill>
                <a:srgbClr val="3434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4343C"/>
                </a:solidFill>
                <a:highlight>
                  <a:srgbClr val="FFFFFF"/>
                </a:highlight>
              </a:rPr>
              <a:t>3. После чего переход в раздел с выбором стратегии</a:t>
            </a:r>
            <a:endParaRPr sz="1200"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50" y="766725"/>
            <a:ext cx="4842192" cy="22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8400" y="2532617"/>
            <a:ext cx="4790727" cy="2229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40"/>
          <p:cNvCxnSpPr/>
          <p:nvPr/>
        </p:nvCxnSpPr>
        <p:spPr>
          <a:xfrm flipH="1">
            <a:off x="3295100" y="1685625"/>
            <a:ext cx="731100" cy="456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2" name="Google Shape;232;p40"/>
          <p:cNvSpPr/>
          <p:nvPr/>
        </p:nvSpPr>
        <p:spPr>
          <a:xfrm>
            <a:off x="522950" y="3087642"/>
            <a:ext cx="3374100" cy="4977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SKU можно удалить из кампании,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кликнув по кнопке с корзиной</a:t>
            </a:r>
            <a:endParaRPr b="1" sz="1200"/>
          </a:p>
        </p:txBody>
      </p:sp>
      <p:cxnSp>
        <p:nvCxnSpPr>
          <p:cNvPr id="233" name="Google Shape;233;p40"/>
          <p:cNvCxnSpPr/>
          <p:nvPr/>
        </p:nvCxnSpPr>
        <p:spPr>
          <a:xfrm>
            <a:off x="8077675" y="3706542"/>
            <a:ext cx="579000" cy="303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4" name="Google Shape;234;p40"/>
          <p:cNvSpPr/>
          <p:nvPr/>
        </p:nvSpPr>
        <p:spPr>
          <a:xfrm>
            <a:off x="5380100" y="3234118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cxnSp>
        <p:nvCxnSpPr>
          <p:cNvPr id="235" name="Google Shape;235;p40"/>
          <p:cNvCxnSpPr>
            <a:stCxn id="234" idx="2"/>
          </p:cNvCxnSpPr>
          <p:nvPr/>
        </p:nvCxnSpPr>
        <p:spPr>
          <a:xfrm flipH="1">
            <a:off x="4818200" y="3405568"/>
            <a:ext cx="561900" cy="307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40"/>
          <p:cNvCxnSpPr/>
          <p:nvPr/>
        </p:nvCxnSpPr>
        <p:spPr>
          <a:xfrm>
            <a:off x="5745800" y="3412605"/>
            <a:ext cx="484800" cy="232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40"/>
          <p:cNvSpPr/>
          <p:nvPr/>
        </p:nvSpPr>
        <p:spPr>
          <a:xfrm>
            <a:off x="5536525" y="3807193"/>
            <a:ext cx="365700" cy="342900"/>
          </a:xfrm>
          <a:prstGeom prst="ellipse">
            <a:avLst/>
          </a:prstGeom>
          <a:solidFill>
            <a:srgbClr val="FAC5C5"/>
          </a:solidFill>
          <a:ln cap="flat" cmpd="sng" w="9525">
            <a:solidFill>
              <a:srgbClr val="FAC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cxnSp>
        <p:nvCxnSpPr>
          <p:cNvPr id="238" name="Google Shape;238;p40"/>
          <p:cNvCxnSpPr>
            <a:stCxn id="237" idx="6"/>
          </p:cNvCxnSpPr>
          <p:nvPr/>
        </p:nvCxnSpPr>
        <p:spPr>
          <a:xfrm flipH="1" rot="10800000">
            <a:off x="5902225" y="3965443"/>
            <a:ext cx="378000" cy="132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/>
          <p:nvPr/>
        </p:nvSpPr>
        <p:spPr>
          <a:xfrm>
            <a:off x="672225" y="606428"/>
            <a:ext cx="7669800" cy="24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Times New Roman"/>
                <a:ea typeface="Times New Roman"/>
                <a:cs typeface="Times New Roman"/>
                <a:sym typeface="Times New Roman"/>
              </a:rPr>
              <a:t>Краткие советы </a:t>
            </a:r>
            <a:endParaRPr sz="5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Times New Roman"/>
                <a:ea typeface="Times New Roman"/>
                <a:cs typeface="Times New Roman"/>
                <a:sym typeface="Times New Roman"/>
              </a:rPr>
              <a:t>по эффективной настройке </a:t>
            </a:r>
            <a:r>
              <a:rPr i="1" lang="en-US" sz="5000">
                <a:latin typeface="Times New Roman"/>
                <a:ea typeface="Times New Roman"/>
                <a:cs typeface="Times New Roman"/>
                <a:sym typeface="Times New Roman"/>
              </a:rPr>
              <a:t>рекламных </a:t>
            </a:r>
            <a:r>
              <a:rPr i="1" lang="en-US" sz="5000">
                <a:latin typeface="Times New Roman"/>
                <a:ea typeface="Times New Roman"/>
                <a:cs typeface="Times New Roman"/>
                <a:sym typeface="Times New Roman"/>
              </a:rPr>
              <a:t>кампаний</a:t>
            </a:r>
            <a:endParaRPr sz="5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5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9" name="Google Shape;24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75" y="998897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0" name="Google Shape;25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175" y="2775589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1" name="Google Shape;25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2674" y="998897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2" name="Google Shape;252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2674" y="2775589"/>
            <a:ext cx="380648" cy="38064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2"/>
          <p:cNvSpPr/>
          <p:nvPr/>
        </p:nvSpPr>
        <p:spPr>
          <a:xfrm>
            <a:off x="190500" y="195263"/>
            <a:ext cx="730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Вариант 1. Цель – максимизация заказов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190500" y="1523038"/>
            <a:ext cx="2713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Проанализируйте 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прошедшие товарные 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кампании на предмет 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заказов и ДРР</a:t>
            </a:r>
            <a:endParaRPr sz="1400"/>
          </a:p>
        </p:txBody>
      </p:sp>
      <p:sp>
        <p:nvSpPr>
          <p:cNvPr id="255" name="Google Shape;255;p42"/>
          <p:cNvSpPr/>
          <p:nvPr/>
        </p:nvSpPr>
        <p:spPr>
          <a:xfrm>
            <a:off x="190500" y="3299744"/>
            <a:ext cx="28050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Запускайте товарные кампании только на эти SKU или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на схожий товар, который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еще не был в продвижении</a:t>
            </a:r>
            <a:endParaRPr sz="1400"/>
          </a:p>
        </p:txBody>
      </p:sp>
      <p:sp>
        <p:nvSpPr>
          <p:cNvPr id="256" name="Google Shape;256;p42"/>
          <p:cNvSpPr/>
          <p:nvPr/>
        </p:nvSpPr>
        <p:spPr>
          <a:xfrm>
            <a:off x="3891000" y="1523040"/>
            <a:ext cx="28035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Выберите SKU </a:t>
            </a:r>
            <a:endParaRPr sz="1400"/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с наилучшими результатами </a:t>
            </a:r>
            <a:endParaRPr sz="1400"/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по продвижению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2"/>
          <p:cNvSpPr/>
          <p:nvPr/>
        </p:nvSpPr>
        <p:spPr>
          <a:xfrm>
            <a:off x="3891000" y="3299745"/>
            <a:ext cx="2803500" cy="13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При установке ставок сверяйтесь со средними ставками на конкретные категории в рекламном кабинете на этапе создания кампании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3" name="Google Shape;26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75" y="998897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4" name="Google Shape;26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175" y="2775589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5" name="Google Shape;265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2674" y="998897"/>
            <a:ext cx="380648" cy="380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6" name="Google Shape;266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2674" y="2775589"/>
            <a:ext cx="380648" cy="38064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3"/>
          <p:cNvSpPr/>
          <p:nvPr/>
        </p:nvSpPr>
        <p:spPr>
          <a:xfrm>
            <a:off x="190500" y="195263"/>
            <a:ext cx="730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Вариант 2. Цель – максимизация показов непопулярных карточек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3"/>
          <p:cNvSpPr/>
          <p:nvPr/>
        </p:nvSpPr>
        <p:spPr>
          <a:xfrm>
            <a:off x="190500" y="1523038"/>
            <a:ext cx="2713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Проанализируйте прошедшие товарные кампании на предмет расхода рекламного бюджета</a:t>
            </a:r>
            <a:endParaRPr sz="1400"/>
          </a:p>
        </p:txBody>
      </p:sp>
      <p:sp>
        <p:nvSpPr>
          <p:cNvPr id="269" name="Google Shape;269;p43"/>
          <p:cNvSpPr/>
          <p:nvPr/>
        </p:nvSpPr>
        <p:spPr>
          <a:xfrm>
            <a:off x="190500" y="3299744"/>
            <a:ext cx="28050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Запускайте эти SKU в рамках одной кампании со ставкой выше на 10-20% от средней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для данной категории</a:t>
            </a:r>
            <a:endParaRPr sz="1400"/>
          </a:p>
        </p:txBody>
      </p:sp>
      <p:sp>
        <p:nvSpPr>
          <p:cNvPr id="270" name="Google Shape;270;p43"/>
          <p:cNvSpPr/>
          <p:nvPr/>
        </p:nvSpPr>
        <p:spPr>
          <a:xfrm>
            <a:off x="3891000" y="1523040"/>
            <a:ext cx="28035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Выберите SKU, которые получили меньше показов и кликов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>
            <a:off x="3891000" y="3299744"/>
            <a:ext cx="3390900" cy="13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Используйте рекомендации 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по дневному бюджету: СТАВКА * 50</a:t>
            </a:r>
            <a:br>
              <a:rPr lang="en-US" sz="1400">
                <a:solidFill>
                  <a:schemeClr val="dk1"/>
                </a:solidFill>
              </a:rPr>
            </a:br>
            <a:r>
              <a:rPr lang="en-US" sz="1400">
                <a:solidFill>
                  <a:schemeClr val="dk1"/>
                </a:solidFill>
              </a:rPr>
              <a:t>Если товаров более 25, 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то используйте формулу 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КОЛ-ВО SKU * СТАВКА *2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Обложки презентации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Обложки презентации">
  <a:themeElements>
    <a:clrScheme name="restyling lamoda">
      <a:dk1>
        <a:srgbClr val="000000"/>
      </a:dk1>
      <a:lt1>
        <a:srgbClr val="FFFFFF"/>
      </a:lt1>
      <a:dk2>
        <a:srgbClr val="888888"/>
      </a:dk2>
      <a:lt2>
        <a:srgbClr val="CCCCCC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Базовые слайды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